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</p:sldMasterIdLst>
  <p:sldIdLst>
    <p:sldId id="257" r:id="rId2"/>
    <p:sldId id="260" r:id="rId3"/>
    <p:sldId id="289" r:id="rId4"/>
    <p:sldId id="259" r:id="rId5"/>
    <p:sldId id="285" r:id="rId6"/>
    <p:sldId id="278" r:id="rId7"/>
    <p:sldId id="286" r:id="rId8"/>
    <p:sldId id="287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80" r:id="rId17"/>
    <p:sldId id="288" r:id="rId18"/>
    <p:sldId id="270" r:id="rId19"/>
    <p:sldId id="282" r:id="rId20"/>
    <p:sldId id="283" r:id="rId21"/>
    <p:sldId id="284" r:id="rId22"/>
    <p:sldId id="269" r:id="rId23"/>
    <p:sldId id="281" r:id="rId24"/>
    <p:sldId id="273" r:id="rId25"/>
    <p:sldId id="272" r:id="rId26"/>
    <p:sldId id="274" r:id="rId27"/>
    <p:sldId id="294" r:id="rId28"/>
    <p:sldId id="292" r:id="rId29"/>
    <p:sldId id="293" r:id="rId30"/>
    <p:sldId id="301" r:id="rId31"/>
    <p:sldId id="271" r:id="rId32"/>
    <p:sldId id="275" r:id="rId33"/>
    <p:sldId id="295" r:id="rId34"/>
    <p:sldId id="298" r:id="rId35"/>
    <p:sldId id="296" r:id="rId36"/>
    <p:sldId id="276" r:id="rId37"/>
    <p:sldId id="277" r:id="rId38"/>
    <p:sldId id="302" r:id="rId39"/>
    <p:sldId id="300" r:id="rId40"/>
    <p:sldId id="291" r:id="rId41"/>
  </p:sldIdLst>
  <p:sldSz cx="12192000" cy="6858000"/>
  <p:notesSz cx="6858000" cy="9144000"/>
  <p:embeddedFontLst>
    <p:embeddedFont>
      <p:font typeface="THE정고딕110" panose="02020603020101020101" pitchFamily="18" charset="-127"/>
      <p:regular r:id="rId42"/>
    </p:embeddedFont>
    <p:embeddedFont>
      <p:font typeface="THE정고딕140" panose="02020603020101020101" pitchFamily="18" charset="-127"/>
      <p:regular r:id="rId43"/>
    </p:embeddedFont>
    <p:embeddedFont>
      <p:font typeface="THE정고딕160" panose="02020603020101020101" pitchFamily="18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84" y="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4D914-4020-EA5B-31AB-4AF0C86BA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4549D7-585C-A10A-D307-F4C186705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0A1A5A-DF23-A697-9E99-266D14656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53891-5627-4A38-B02C-5893F9441E18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6C4BF0-F7E9-0CC8-56F4-8A9C8E9F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1C2FFD-654A-9356-E441-3158EA01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CDA3F-19CE-412C-8038-1CDFA1BDCE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872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9B5AD-D9A4-3C8B-C0FE-46B96415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888162-6974-FE2D-409B-00419400A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B24CD0-BD15-D202-C2E7-878C2A86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53891-5627-4A38-B02C-5893F9441E18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1ADB3D-199B-2BF1-7EFF-DE9F58D47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83B62E-79F7-FD57-9C3A-7AA5AA32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CDA3F-19CE-412C-8038-1CDFA1BDCE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936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FA891A7-F207-9545-00B5-1A3C9344D6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2AA03E-818B-A3DC-F792-77ECCCA92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BD8F5-88AD-ED54-07CC-0768EFCC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53891-5627-4A38-B02C-5893F9441E18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0CC8E7-95F3-E2DF-CA26-A50B97223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6D9AB5-4C96-5CF4-C738-544B3A385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CDA3F-19CE-412C-8038-1CDFA1BDCE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558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8D973-6464-CF25-3DD6-207A640C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0ED09F-D31E-DA2C-F222-70697C736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4A79E3-7115-73C5-58A7-6F2146917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53891-5627-4A38-B02C-5893F9441E18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283D0F-90A8-F406-EDED-C2DBAD50B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5BF213-E50A-1642-3400-69B3160F0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CDA3F-19CE-412C-8038-1CDFA1BDCE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312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623FE-4051-5E98-7EA1-F6F8489DE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01A1B5-DB33-F999-09C2-E438FF944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8F5FCA-A4F7-93A4-EE56-29843A0D9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53891-5627-4A38-B02C-5893F9441E18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BCE42E-A5DC-F8FA-D95D-5801A83F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86A8E8-6138-A67E-A299-B125F676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CDA3F-19CE-412C-8038-1CDFA1BDCE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269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89FC6-7097-6081-9528-3EC828E3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80E809-24BE-C1AA-13EA-00E94D77E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411090-D962-C3CB-32A1-B10CDB245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678D9C-C20D-E848-BE42-A0E451AAB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53891-5627-4A38-B02C-5893F9441E18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036E82-CE27-3F32-4C64-A3FAC23B7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BAE555-5445-E218-B435-9BEEED185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CDA3F-19CE-412C-8038-1CDFA1BDCE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09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FF229-C5BC-B8BC-8551-85CE9BFE6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0A6B78-65F4-3FE1-715B-5CFE2B981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4FE347-7A0B-F833-DF2B-74F4EC6E4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A0CA2E-5D38-F967-CF4A-EFAC73E848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21942E-CEB6-F979-A969-EAC69020A3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23F5DF-F0DB-3768-BA8B-13E005727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53891-5627-4A38-B02C-5893F9441E18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5542F6-8FAE-AFE0-BA85-CB8CE0BB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E0B7A7-66E0-F574-7085-2CB18A16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CDA3F-19CE-412C-8038-1CDFA1BDCE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533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4DD91-9FA8-6070-A560-3A2DD0EC5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176538-3A52-DAEF-D66E-A42C688E8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53891-5627-4A38-B02C-5893F9441E18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A00E1F-D251-AC9F-765A-E56E008CF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075078-BDFF-4387-DE53-2E1FF979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CDA3F-19CE-412C-8038-1CDFA1BDCE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746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E4A8BD-4A5E-D30D-E898-980700F4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53891-5627-4A38-B02C-5893F9441E18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CFEA20-64FF-EFAE-A7CB-B70C33043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B6993B-EA04-6F24-209E-AA5F0ED57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CDA3F-19CE-412C-8038-1CDFA1BDCE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842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17063-C15A-F55B-13E1-34A339383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7C049A-4614-EE7B-0AB7-C95844A72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00E57A-6917-EFDA-F8CC-F276B0CB8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D05948-26C6-D95D-DCCF-CAF86D21D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53891-5627-4A38-B02C-5893F9441E18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06FA57-6748-25AB-3668-0D20C900A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A419AE-AFB1-D0ED-A289-FE497B8CE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CDA3F-19CE-412C-8038-1CDFA1BDCE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938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325D9-5FE2-DD2C-A975-930FFE7B3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4C18E9-C1D1-8385-2205-14EC108D3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CDBB3B-3CC9-8A2F-E915-0C39A12C8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C57055-9B7C-7B62-8F50-529B91114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53891-5627-4A38-B02C-5893F9441E18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EDA87B-21EC-4001-7C61-DB285EE8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598A7-72CA-9666-1CB8-D46A5E01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CDA3F-19CE-412C-8038-1CDFA1BDCE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216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C424E8-1A17-1BC5-53C0-8259EF43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496CA2-429B-55D3-1837-16AEA8DFF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42CB8-7CA7-656E-8111-012A339F22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53891-5627-4A38-B02C-5893F9441E18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FF6F6-C392-9506-AA41-53F4A2CBA0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DDE4FA-C80D-FDD8-382C-272DA1AB8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CDA3F-19CE-412C-8038-1CDFA1BDCE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78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/>
          <p:cNvSpPr/>
          <p:nvPr/>
        </p:nvSpPr>
        <p:spPr>
          <a:xfrm>
            <a:off x="-876300" y="0"/>
            <a:ext cx="2886075" cy="6858000"/>
          </a:xfrm>
          <a:prstGeom prst="parallelogram">
            <a:avLst>
              <a:gd name="adj" fmla="val 29806"/>
            </a:avLst>
          </a:prstGeom>
          <a:solidFill>
            <a:srgbClr val="6EA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586819" y="2326821"/>
            <a:ext cx="5995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>
                <a:latin typeface="THE정고딕140"/>
                <a:ea typeface="THE정고딕140"/>
              </a:rPr>
              <a:t>함안군 관광 아이디어 공모전</a:t>
            </a:r>
          </a:p>
        </p:txBody>
      </p:sp>
      <p:sp>
        <p:nvSpPr>
          <p:cNvPr id="10" name="평행 사변형 9"/>
          <p:cNvSpPr/>
          <p:nvPr/>
        </p:nvSpPr>
        <p:spPr>
          <a:xfrm flipH="1">
            <a:off x="0" y="0"/>
            <a:ext cx="2886073" cy="6858000"/>
          </a:xfrm>
          <a:prstGeom prst="parallelogram">
            <a:avLst>
              <a:gd name="adj" fmla="val 29806"/>
            </a:avLst>
          </a:prstGeom>
          <a:solidFill>
            <a:srgbClr val="449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평행 사변형 7"/>
          <p:cNvSpPr/>
          <p:nvPr/>
        </p:nvSpPr>
        <p:spPr>
          <a:xfrm>
            <a:off x="1144836" y="0"/>
            <a:ext cx="2886075" cy="6858000"/>
          </a:xfrm>
          <a:prstGeom prst="parallelogram">
            <a:avLst>
              <a:gd name="adj" fmla="val 29806"/>
            </a:avLst>
          </a:prstGeom>
          <a:solidFill>
            <a:srgbClr val="E06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평행 사변형 6"/>
          <p:cNvSpPr/>
          <p:nvPr/>
        </p:nvSpPr>
        <p:spPr>
          <a:xfrm flipH="1">
            <a:off x="2173537" y="0"/>
            <a:ext cx="2886075" cy="6858000"/>
          </a:xfrm>
          <a:prstGeom prst="parallelogram">
            <a:avLst>
              <a:gd name="adj" fmla="val 29806"/>
            </a:avLst>
          </a:prstGeom>
          <a:solidFill>
            <a:srgbClr val="F2B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222377" y="6197922"/>
            <a:ext cx="25534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>
                <a:latin typeface="THE정고딕110"/>
                <a:ea typeface="THE정고딕110"/>
              </a:rPr>
              <a:t>이인호   정유정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11703" y="3140938"/>
            <a:ext cx="51458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400">
                <a:latin typeface="THE정고딕160"/>
                <a:ea typeface="THE정고딕160"/>
              </a:rPr>
              <a:t>함안 함 안 갈래</a:t>
            </a:r>
            <a:r>
              <a:rPr lang="en-US" altLang="ko-KR" sz="5400">
                <a:latin typeface="THE정고딕160"/>
                <a:ea typeface="THE정고딕160"/>
              </a:rPr>
              <a:t>?</a:t>
            </a:r>
            <a:endParaRPr lang="ko-KR" altLang="en-US" sz="5400">
              <a:latin typeface="THE정고딕160"/>
              <a:ea typeface="THE정고딕16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A64D9-AF1C-5965-1317-4AA088084B13}"/>
              </a:ext>
            </a:extLst>
          </p:cNvPr>
          <p:cNvSpPr/>
          <p:nvPr/>
        </p:nvSpPr>
        <p:spPr>
          <a:xfrm>
            <a:off x="1489811" y="0"/>
            <a:ext cx="10702189" cy="6858000"/>
          </a:xfrm>
          <a:prstGeom prst="rect">
            <a:avLst/>
          </a:prstGeom>
          <a:solidFill>
            <a:srgbClr val="F2B44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583CD0B-4AB2-AB9A-403A-76D3603B71E3}"/>
              </a:ext>
            </a:extLst>
          </p:cNvPr>
          <p:cNvSpPr/>
          <p:nvPr/>
        </p:nvSpPr>
        <p:spPr>
          <a:xfrm flipV="1">
            <a:off x="333375" y="1374042"/>
            <a:ext cx="2352675" cy="4207914"/>
          </a:xfrm>
          <a:prstGeom prst="roundRect">
            <a:avLst>
              <a:gd name="adj" fmla="val 14653"/>
            </a:avLst>
          </a:prstGeom>
          <a:solidFill>
            <a:srgbClr val="F2B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C334E0-D24F-E5D2-1DEF-9D420CD4B2ED}"/>
              </a:ext>
            </a:extLst>
          </p:cNvPr>
          <p:cNvSpPr/>
          <p:nvPr/>
        </p:nvSpPr>
        <p:spPr>
          <a:xfrm>
            <a:off x="1368714" y="5576708"/>
            <a:ext cx="281995" cy="234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58A4D2-2D98-5D14-34E6-A10FB754578C}"/>
              </a:ext>
            </a:extLst>
          </p:cNvPr>
          <p:cNvGrpSpPr/>
          <p:nvPr/>
        </p:nvGrpSpPr>
        <p:grpSpPr>
          <a:xfrm>
            <a:off x="333375" y="1365286"/>
            <a:ext cx="2352675" cy="4207914"/>
            <a:chOff x="0" y="2133600"/>
            <a:chExt cx="2967461" cy="5307499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38C9CBF-444F-D7FF-5B40-642BD29095B9}"/>
                </a:ext>
              </a:extLst>
            </p:cNvPr>
            <p:cNvSpPr/>
            <p:nvPr/>
          </p:nvSpPr>
          <p:spPr>
            <a:xfrm>
              <a:off x="0" y="2133600"/>
              <a:ext cx="2967461" cy="5307499"/>
            </a:xfrm>
            <a:prstGeom prst="roundRect">
              <a:avLst>
                <a:gd name="adj" fmla="val 11457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다리꼴 11">
              <a:extLst>
                <a:ext uri="{FF2B5EF4-FFF2-40B4-BE49-F238E27FC236}">
                  <a16:creationId xmlns:a16="http://schemas.microsoft.com/office/drawing/2014/main" id="{BC404A8B-42EF-50B2-4949-72213DD54F83}"/>
                </a:ext>
              </a:extLst>
            </p:cNvPr>
            <p:cNvSpPr/>
            <p:nvPr/>
          </p:nvSpPr>
          <p:spPr>
            <a:xfrm rot="10800000">
              <a:off x="598479" y="2144644"/>
              <a:ext cx="1770502" cy="323899"/>
            </a:xfrm>
            <a:custGeom>
              <a:avLst/>
              <a:gdLst>
                <a:gd name="connsiteX0" fmla="*/ 0 w 1548142"/>
                <a:gd name="connsiteY0" fmla="*/ 262550 h 262550"/>
                <a:gd name="connsiteX1" fmla="*/ 192386 w 1548142"/>
                <a:gd name="connsiteY1" fmla="*/ 0 h 262550"/>
                <a:gd name="connsiteX2" fmla="*/ 1355756 w 1548142"/>
                <a:gd name="connsiteY2" fmla="*/ 0 h 262550"/>
                <a:gd name="connsiteX3" fmla="*/ 1548142 w 1548142"/>
                <a:gd name="connsiteY3" fmla="*/ 262550 h 262550"/>
                <a:gd name="connsiteX4" fmla="*/ 0 w 1548142"/>
                <a:gd name="connsiteY4" fmla="*/ 262550 h 262550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55756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55756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255760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255760 w 1548142"/>
                <a:gd name="connsiteY1" fmla="*/ 871 h 263421"/>
                <a:gd name="connsiteX2" fmla="*/ 823864 w 1548142"/>
                <a:gd name="connsiteY2" fmla="*/ 869 h 263421"/>
                <a:gd name="connsiteX3" fmla="*/ 1384586 w 1548142"/>
                <a:gd name="connsiteY3" fmla="*/ 1410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75552 h 275552"/>
                <a:gd name="connsiteX1" fmla="*/ 255760 w 1548142"/>
                <a:gd name="connsiteY1" fmla="*/ 13002 h 275552"/>
                <a:gd name="connsiteX2" fmla="*/ 823864 w 1548142"/>
                <a:gd name="connsiteY2" fmla="*/ 13000 h 275552"/>
                <a:gd name="connsiteX3" fmla="*/ 1384586 w 1548142"/>
                <a:gd name="connsiteY3" fmla="*/ 26232 h 275552"/>
                <a:gd name="connsiteX4" fmla="*/ 1548142 w 1548142"/>
                <a:gd name="connsiteY4" fmla="*/ 275552 h 275552"/>
                <a:gd name="connsiteX5" fmla="*/ 0 w 1548142"/>
                <a:gd name="connsiteY5" fmla="*/ 275552 h 275552"/>
                <a:gd name="connsiteX0" fmla="*/ 0 w 1548142"/>
                <a:gd name="connsiteY0" fmla="*/ 275552 h 275552"/>
                <a:gd name="connsiteX1" fmla="*/ 255760 w 1548142"/>
                <a:gd name="connsiteY1" fmla="*/ 13002 h 275552"/>
                <a:gd name="connsiteX2" fmla="*/ 823864 w 1548142"/>
                <a:gd name="connsiteY2" fmla="*/ 13000 h 275552"/>
                <a:gd name="connsiteX3" fmla="*/ 1384586 w 1548142"/>
                <a:gd name="connsiteY3" fmla="*/ 26232 h 275552"/>
                <a:gd name="connsiteX4" fmla="*/ 1548142 w 1548142"/>
                <a:gd name="connsiteY4" fmla="*/ 275552 h 275552"/>
                <a:gd name="connsiteX5" fmla="*/ 0 w 1548142"/>
                <a:gd name="connsiteY5" fmla="*/ 275552 h 275552"/>
                <a:gd name="connsiteX0" fmla="*/ 0 w 1548142"/>
                <a:gd name="connsiteY0" fmla="*/ 272082 h 272082"/>
                <a:gd name="connsiteX1" fmla="*/ 255760 w 1548142"/>
                <a:gd name="connsiteY1" fmla="*/ 9532 h 272082"/>
                <a:gd name="connsiteX2" fmla="*/ 823864 w 1548142"/>
                <a:gd name="connsiteY2" fmla="*/ 9530 h 272082"/>
                <a:gd name="connsiteX3" fmla="*/ 1364896 w 1548142"/>
                <a:gd name="connsiteY3" fmla="*/ 28432 h 272082"/>
                <a:gd name="connsiteX4" fmla="*/ 1548142 w 1548142"/>
                <a:gd name="connsiteY4" fmla="*/ 272082 h 272082"/>
                <a:gd name="connsiteX5" fmla="*/ 0 w 1548142"/>
                <a:gd name="connsiteY5" fmla="*/ 272082 h 272082"/>
                <a:gd name="connsiteX0" fmla="*/ 0 w 1548142"/>
                <a:gd name="connsiteY0" fmla="*/ 264587 h 264587"/>
                <a:gd name="connsiteX1" fmla="*/ 255760 w 1548142"/>
                <a:gd name="connsiteY1" fmla="*/ 2037 h 264587"/>
                <a:gd name="connsiteX2" fmla="*/ 823864 w 1548142"/>
                <a:gd name="connsiteY2" fmla="*/ 2035 h 264587"/>
                <a:gd name="connsiteX3" fmla="*/ 1364896 w 1548142"/>
                <a:gd name="connsiteY3" fmla="*/ 20937 h 264587"/>
                <a:gd name="connsiteX4" fmla="*/ 1548142 w 1548142"/>
                <a:gd name="connsiteY4" fmla="*/ 264587 h 264587"/>
                <a:gd name="connsiteX5" fmla="*/ 0 w 1548142"/>
                <a:gd name="connsiteY5" fmla="*/ 264587 h 264587"/>
                <a:gd name="connsiteX0" fmla="*/ 0 w 1548142"/>
                <a:gd name="connsiteY0" fmla="*/ 264587 h 264587"/>
                <a:gd name="connsiteX1" fmla="*/ 255760 w 1548142"/>
                <a:gd name="connsiteY1" fmla="*/ 2037 h 264587"/>
                <a:gd name="connsiteX2" fmla="*/ 823864 w 1548142"/>
                <a:gd name="connsiteY2" fmla="*/ 2035 h 264587"/>
                <a:gd name="connsiteX3" fmla="*/ 1364896 w 1548142"/>
                <a:gd name="connsiteY3" fmla="*/ 20937 h 264587"/>
                <a:gd name="connsiteX4" fmla="*/ 1548142 w 1548142"/>
                <a:gd name="connsiteY4" fmla="*/ 264587 h 264587"/>
                <a:gd name="connsiteX5" fmla="*/ 0 w 1548142"/>
                <a:gd name="connsiteY5" fmla="*/ 264587 h 264587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92445"/>
                <a:gd name="connsiteY0" fmla="*/ 265199 h 265199"/>
                <a:gd name="connsiteX1" fmla="*/ 255760 w 1592445"/>
                <a:gd name="connsiteY1" fmla="*/ 2649 h 265199"/>
                <a:gd name="connsiteX2" fmla="*/ 823864 w 1592445"/>
                <a:gd name="connsiteY2" fmla="*/ 2647 h 265199"/>
                <a:gd name="connsiteX3" fmla="*/ 1364896 w 1592445"/>
                <a:gd name="connsiteY3" fmla="*/ 21549 h 265199"/>
                <a:gd name="connsiteX4" fmla="*/ 1592445 w 1592445"/>
                <a:gd name="connsiteY4" fmla="*/ 265199 h 265199"/>
                <a:gd name="connsiteX5" fmla="*/ 0 w 1592445"/>
                <a:gd name="connsiteY5" fmla="*/ 265199 h 265199"/>
                <a:gd name="connsiteX0" fmla="*/ 0 w 1592445"/>
                <a:gd name="connsiteY0" fmla="*/ 265199 h 265199"/>
                <a:gd name="connsiteX1" fmla="*/ 253298 w 1592445"/>
                <a:gd name="connsiteY1" fmla="*/ 5484 h 265199"/>
                <a:gd name="connsiteX2" fmla="*/ 823864 w 1592445"/>
                <a:gd name="connsiteY2" fmla="*/ 2647 h 265199"/>
                <a:gd name="connsiteX3" fmla="*/ 1364896 w 1592445"/>
                <a:gd name="connsiteY3" fmla="*/ 21549 h 265199"/>
                <a:gd name="connsiteX4" fmla="*/ 1592445 w 1592445"/>
                <a:gd name="connsiteY4" fmla="*/ 265199 h 265199"/>
                <a:gd name="connsiteX5" fmla="*/ 0 w 1592445"/>
                <a:gd name="connsiteY5" fmla="*/ 265199 h 265199"/>
                <a:gd name="connsiteX0" fmla="*/ 0 w 1592445"/>
                <a:gd name="connsiteY0" fmla="*/ 268261 h 268261"/>
                <a:gd name="connsiteX1" fmla="*/ 253298 w 1592445"/>
                <a:gd name="connsiteY1" fmla="*/ 8546 h 268261"/>
                <a:gd name="connsiteX2" fmla="*/ 823864 w 1592445"/>
                <a:gd name="connsiteY2" fmla="*/ 5709 h 268261"/>
                <a:gd name="connsiteX3" fmla="*/ 1364896 w 1592445"/>
                <a:gd name="connsiteY3" fmla="*/ 24611 h 268261"/>
                <a:gd name="connsiteX4" fmla="*/ 1592445 w 1592445"/>
                <a:gd name="connsiteY4" fmla="*/ 268261 h 268261"/>
                <a:gd name="connsiteX5" fmla="*/ 0 w 1592445"/>
                <a:gd name="connsiteY5" fmla="*/ 268261 h 268261"/>
                <a:gd name="connsiteX0" fmla="*/ 0 w 1592445"/>
                <a:gd name="connsiteY0" fmla="*/ 268261 h 268261"/>
                <a:gd name="connsiteX1" fmla="*/ 253298 w 1592445"/>
                <a:gd name="connsiteY1" fmla="*/ 8546 h 268261"/>
                <a:gd name="connsiteX2" fmla="*/ 823864 w 1592445"/>
                <a:gd name="connsiteY2" fmla="*/ 5709 h 268261"/>
                <a:gd name="connsiteX3" fmla="*/ 1364896 w 1592445"/>
                <a:gd name="connsiteY3" fmla="*/ 24611 h 268261"/>
                <a:gd name="connsiteX4" fmla="*/ 1592445 w 1592445"/>
                <a:gd name="connsiteY4" fmla="*/ 268261 h 268261"/>
                <a:gd name="connsiteX5" fmla="*/ 0 w 1592445"/>
                <a:gd name="connsiteY5" fmla="*/ 268261 h 268261"/>
                <a:gd name="connsiteX0" fmla="*/ 0 w 1592445"/>
                <a:gd name="connsiteY0" fmla="*/ 267010 h 267010"/>
                <a:gd name="connsiteX1" fmla="*/ 253298 w 1592445"/>
                <a:gd name="connsiteY1" fmla="*/ 7295 h 267010"/>
                <a:gd name="connsiteX2" fmla="*/ 823864 w 1592445"/>
                <a:gd name="connsiteY2" fmla="*/ 4458 h 267010"/>
                <a:gd name="connsiteX3" fmla="*/ 1364896 w 1592445"/>
                <a:gd name="connsiteY3" fmla="*/ 23360 h 267010"/>
                <a:gd name="connsiteX4" fmla="*/ 1592445 w 1592445"/>
                <a:gd name="connsiteY4" fmla="*/ 267010 h 267010"/>
                <a:gd name="connsiteX5" fmla="*/ 0 w 1592445"/>
                <a:gd name="connsiteY5" fmla="*/ 267010 h 267010"/>
                <a:gd name="connsiteX0" fmla="*/ 0 w 1592445"/>
                <a:gd name="connsiteY0" fmla="*/ 265200 h 265200"/>
                <a:gd name="connsiteX1" fmla="*/ 258221 w 1592445"/>
                <a:gd name="connsiteY1" fmla="*/ 10210 h 265200"/>
                <a:gd name="connsiteX2" fmla="*/ 823864 w 1592445"/>
                <a:gd name="connsiteY2" fmla="*/ 2648 h 265200"/>
                <a:gd name="connsiteX3" fmla="*/ 1364896 w 1592445"/>
                <a:gd name="connsiteY3" fmla="*/ 21550 h 265200"/>
                <a:gd name="connsiteX4" fmla="*/ 1592445 w 1592445"/>
                <a:gd name="connsiteY4" fmla="*/ 265200 h 265200"/>
                <a:gd name="connsiteX5" fmla="*/ 0 w 1592445"/>
                <a:gd name="connsiteY5" fmla="*/ 265200 h 265200"/>
                <a:gd name="connsiteX0" fmla="*/ 0 w 1592445"/>
                <a:gd name="connsiteY0" fmla="*/ 265200 h 265200"/>
                <a:gd name="connsiteX1" fmla="*/ 258221 w 1592445"/>
                <a:gd name="connsiteY1" fmla="*/ 10210 h 265200"/>
                <a:gd name="connsiteX2" fmla="*/ 823864 w 1592445"/>
                <a:gd name="connsiteY2" fmla="*/ 2648 h 265200"/>
                <a:gd name="connsiteX3" fmla="*/ 1364896 w 1592445"/>
                <a:gd name="connsiteY3" fmla="*/ 21550 h 265200"/>
                <a:gd name="connsiteX4" fmla="*/ 1592445 w 1592445"/>
                <a:gd name="connsiteY4" fmla="*/ 265200 h 265200"/>
                <a:gd name="connsiteX5" fmla="*/ 0 w 1592445"/>
                <a:gd name="connsiteY5" fmla="*/ 265200 h 265200"/>
                <a:gd name="connsiteX0" fmla="*/ 0 w 1592445"/>
                <a:gd name="connsiteY0" fmla="*/ 267588 h 267588"/>
                <a:gd name="connsiteX1" fmla="*/ 258221 w 1592445"/>
                <a:gd name="connsiteY1" fmla="*/ 12598 h 267588"/>
                <a:gd name="connsiteX2" fmla="*/ 809097 w 1592445"/>
                <a:gd name="connsiteY2" fmla="*/ 1256 h 267588"/>
                <a:gd name="connsiteX3" fmla="*/ 1364896 w 1592445"/>
                <a:gd name="connsiteY3" fmla="*/ 23938 h 267588"/>
                <a:gd name="connsiteX4" fmla="*/ 1592445 w 1592445"/>
                <a:gd name="connsiteY4" fmla="*/ 267588 h 267588"/>
                <a:gd name="connsiteX5" fmla="*/ 0 w 1592445"/>
                <a:gd name="connsiteY5" fmla="*/ 267588 h 267588"/>
                <a:gd name="connsiteX0" fmla="*/ 0 w 1592445"/>
                <a:gd name="connsiteY0" fmla="*/ 266343 h 266343"/>
                <a:gd name="connsiteX1" fmla="*/ 258221 w 1592445"/>
                <a:gd name="connsiteY1" fmla="*/ 11353 h 266343"/>
                <a:gd name="connsiteX2" fmla="*/ 809097 w 1592445"/>
                <a:gd name="connsiteY2" fmla="*/ 11 h 266343"/>
                <a:gd name="connsiteX3" fmla="*/ 1364896 w 1592445"/>
                <a:gd name="connsiteY3" fmla="*/ 22693 h 266343"/>
                <a:gd name="connsiteX4" fmla="*/ 1592445 w 1592445"/>
                <a:gd name="connsiteY4" fmla="*/ 266343 h 266343"/>
                <a:gd name="connsiteX5" fmla="*/ 0 w 1592445"/>
                <a:gd name="connsiteY5" fmla="*/ 266343 h 266343"/>
                <a:gd name="connsiteX0" fmla="*/ 0 w 1592445"/>
                <a:gd name="connsiteY0" fmla="*/ 266332 h 266332"/>
                <a:gd name="connsiteX1" fmla="*/ 258221 w 1592445"/>
                <a:gd name="connsiteY1" fmla="*/ 11342 h 266332"/>
                <a:gd name="connsiteX2" fmla="*/ 809097 w 1592445"/>
                <a:gd name="connsiteY2" fmla="*/ 0 h 266332"/>
                <a:gd name="connsiteX3" fmla="*/ 1364896 w 1592445"/>
                <a:gd name="connsiteY3" fmla="*/ 30242 h 266332"/>
                <a:gd name="connsiteX4" fmla="*/ 1592445 w 1592445"/>
                <a:gd name="connsiteY4" fmla="*/ 266332 h 266332"/>
                <a:gd name="connsiteX5" fmla="*/ 0 w 1592445"/>
                <a:gd name="connsiteY5" fmla="*/ 266332 h 266332"/>
                <a:gd name="connsiteX0" fmla="*/ 0 w 1592445"/>
                <a:gd name="connsiteY0" fmla="*/ 266332 h 266332"/>
                <a:gd name="connsiteX1" fmla="*/ 248376 w 1592445"/>
                <a:gd name="connsiteY1" fmla="*/ 14177 h 266332"/>
                <a:gd name="connsiteX2" fmla="*/ 809097 w 1592445"/>
                <a:gd name="connsiteY2" fmla="*/ 0 h 266332"/>
                <a:gd name="connsiteX3" fmla="*/ 1364896 w 1592445"/>
                <a:gd name="connsiteY3" fmla="*/ 30242 h 266332"/>
                <a:gd name="connsiteX4" fmla="*/ 1592445 w 1592445"/>
                <a:gd name="connsiteY4" fmla="*/ 266332 h 266332"/>
                <a:gd name="connsiteX5" fmla="*/ 0 w 1592445"/>
                <a:gd name="connsiteY5" fmla="*/ 266332 h 26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2445" h="266332">
                  <a:moveTo>
                    <a:pt x="0" y="266332"/>
                  </a:moveTo>
                  <a:cubicBezTo>
                    <a:pt x="84433" y="179760"/>
                    <a:pt x="176249" y="31763"/>
                    <a:pt x="248376" y="14177"/>
                  </a:cubicBezTo>
                  <a:cubicBezTo>
                    <a:pt x="325347" y="-944"/>
                    <a:pt x="618908" y="946"/>
                    <a:pt x="809097" y="0"/>
                  </a:cubicBezTo>
                  <a:cubicBezTo>
                    <a:pt x="998466" y="2836"/>
                    <a:pt x="1252360" y="-1739"/>
                    <a:pt x="1364896" y="30242"/>
                  </a:cubicBezTo>
                  <a:cubicBezTo>
                    <a:pt x="1448951" y="55703"/>
                    <a:pt x="1537926" y="183225"/>
                    <a:pt x="1592445" y="266332"/>
                  </a:cubicBezTo>
                  <a:lnTo>
                    <a:pt x="0" y="266332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7093AEC-930F-8FE8-BEB4-3227E7013C22}"/>
                </a:ext>
              </a:extLst>
            </p:cNvPr>
            <p:cNvSpPr/>
            <p:nvPr/>
          </p:nvSpPr>
          <p:spPr>
            <a:xfrm>
              <a:off x="1224211" y="2273465"/>
              <a:ext cx="524293" cy="7361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0E08B11-A75A-3A74-0E96-581166C9D82B}"/>
                </a:ext>
              </a:extLst>
            </p:cNvPr>
            <p:cNvSpPr/>
            <p:nvPr/>
          </p:nvSpPr>
          <p:spPr>
            <a:xfrm>
              <a:off x="1796722" y="2255061"/>
              <a:ext cx="102585" cy="1104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C36B61A6-860A-7269-F36C-9C630B22F80A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-11286" y="5811448"/>
            <a:ext cx="1520998" cy="1055308"/>
          </a:xfrm>
          <a:prstGeom prst="curvedConnector2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A1A173-9ACA-F9B2-C236-6CB6F815F387}"/>
              </a:ext>
            </a:extLst>
          </p:cNvPr>
          <p:cNvSpPr txBox="1"/>
          <p:nvPr/>
        </p:nvSpPr>
        <p:spPr>
          <a:xfrm>
            <a:off x="469580" y="3132550"/>
            <a:ext cx="2056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아이디어</a:t>
            </a:r>
            <a:br>
              <a:rPr lang="en-US" altLang="ko-KR" sz="28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</a:br>
            <a:r>
              <a:rPr lang="ko-KR" altLang="en-US" sz="28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제안 배경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E824C9B-1542-C67B-5756-1B64B4A7AF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1" r="10020" b="18168"/>
          <a:stretch/>
        </p:blipFill>
        <p:spPr>
          <a:xfrm>
            <a:off x="9230438" y="1940869"/>
            <a:ext cx="2352676" cy="23833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61947AA-686B-C9F2-7DA6-53A1DEB81C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2" t="1263" r="21314" b="23171"/>
          <a:stretch/>
        </p:blipFill>
        <p:spPr>
          <a:xfrm>
            <a:off x="3387898" y="1975476"/>
            <a:ext cx="1739886" cy="23141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E1E66D3-652A-50D8-FCB6-AA95B813B92D}"/>
              </a:ext>
            </a:extLst>
          </p:cNvPr>
          <p:cNvSpPr txBox="1"/>
          <p:nvPr/>
        </p:nvSpPr>
        <p:spPr>
          <a:xfrm>
            <a:off x="3219288" y="4607503"/>
            <a:ext cx="2586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스마트폰 이용자 증가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5AE4F-1049-5C8E-F204-22F702CA2A07}"/>
              </a:ext>
            </a:extLst>
          </p:cNvPr>
          <p:cNvSpPr txBox="1"/>
          <p:nvPr/>
        </p:nvSpPr>
        <p:spPr>
          <a:xfrm>
            <a:off x="6253311" y="4607503"/>
            <a:ext cx="2443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국내 여행 수요 증가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CA1055-4345-010A-145E-7EBCF3CDA99C}"/>
              </a:ext>
            </a:extLst>
          </p:cNvPr>
          <p:cNvSpPr txBox="1"/>
          <p:nvPr/>
        </p:nvSpPr>
        <p:spPr>
          <a:xfrm>
            <a:off x="9306087" y="4607503"/>
            <a:ext cx="2352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함안 관광의 다양성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EFC4220-41D3-3000-A3E9-CEBB7D3EDA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4" t="7268" r="13385" b="26980"/>
          <a:stretch/>
        </p:blipFill>
        <p:spPr>
          <a:xfrm>
            <a:off x="6262687" y="2070118"/>
            <a:ext cx="2352675" cy="212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65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AC8D70-A15D-C037-C1C7-7625E8C6CFE4}"/>
              </a:ext>
            </a:extLst>
          </p:cNvPr>
          <p:cNvSpPr/>
          <p:nvPr/>
        </p:nvSpPr>
        <p:spPr>
          <a:xfrm>
            <a:off x="0" y="0"/>
            <a:ext cx="12211901" cy="1018903"/>
          </a:xfrm>
          <a:prstGeom prst="rect">
            <a:avLst/>
          </a:prstGeom>
          <a:solidFill>
            <a:srgbClr val="F2B44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160731-4D34-095F-587C-03CC418D2E73}"/>
              </a:ext>
            </a:extLst>
          </p:cNvPr>
          <p:cNvSpPr txBox="1"/>
          <p:nvPr/>
        </p:nvSpPr>
        <p:spPr>
          <a:xfrm>
            <a:off x="477519" y="278618"/>
            <a:ext cx="3444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스마트폰 이용자의 증가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E35B0028-C7F4-562B-8F45-2FA24BB1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19" y="1223447"/>
            <a:ext cx="4564743" cy="545167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1898F9-F1F5-98FD-942B-E0E28B858277}"/>
              </a:ext>
            </a:extLst>
          </p:cNvPr>
          <p:cNvSpPr txBox="1"/>
          <p:nvPr/>
        </p:nvSpPr>
        <p:spPr>
          <a:xfrm>
            <a:off x="5127110" y="2333456"/>
            <a:ext cx="632242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미국 시장조사기관인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퓨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 리서치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(Pew Research)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가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세계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27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개 국가를 대상으로 조사한 결과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스마트폰을 사용하는 사람들의 비율이 가장 높은 국가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는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THE정고딕140" panose="02020603020101020101" pitchFamily="18" charset="-127"/>
                <a:ea typeface="THE정고딕140" panose="02020603020101020101" pitchFamily="18" charset="-127"/>
              </a:rPr>
              <a:t>한국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으로 나타났다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</a:p>
          <a:p>
            <a:endParaRPr lang="en-US" altLang="ko-KR" kern="0" dirty="0">
              <a:solidFill>
                <a:srgbClr val="000000"/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우리나라의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THE정고딕140" panose="02020603020101020101" pitchFamily="18" charset="-127"/>
                <a:ea typeface="THE정고딕140" panose="02020603020101020101" pitchFamily="18" charset="-127"/>
              </a:rPr>
              <a:t>휴대전화 보급률은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THE정고딕140" panose="02020603020101020101" pitchFamily="18" charset="-127"/>
                <a:ea typeface="THE정고딕140" panose="02020603020101020101" pitchFamily="18" charset="-127"/>
              </a:rPr>
              <a:t>100%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로 나타났고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이 가운데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정고딕140" panose="02020603020101020101" pitchFamily="18" charset="-127"/>
                <a:ea typeface="THE정고딕140" panose="02020603020101020101" pitchFamily="18" charset="-127"/>
              </a:rPr>
              <a:t>스마트폰 사용자들이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HE정고딕140" panose="02020603020101020101" pitchFamily="18" charset="-127"/>
                <a:ea typeface="THE정고딕140" panose="02020603020101020101" pitchFamily="18" charset="-127"/>
              </a:rPr>
              <a:t>95%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를 차지해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조사 대상 국가들 가운데 스마트폰 보급률이 가장 높았다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endParaRPr lang="en-US" altLang="ko-KR" kern="0" dirty="0">
              <a:solidFill>
                <a:srgbClr val="000000"/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이는 선진국들의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중간값인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76%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보다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20%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포인트 가까이 높은 수치이다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0CBE12-897B-CE01-BBD4-B918AB71DD96}"/>
              </a:ext>
            </a:extLst>
          </p:cNvPr>
          <p:cNvSpPr txBox="1"/>
          <p:nvPr/>
        </p:nvSpPr>
        <p:spPr>
          <a:xfrm>
            <a:off x="6801395" y="618793"/>
            <a:ext cx="5390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국민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95%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가 스마트폰 사용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…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보급률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1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위 국가는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? (KBS </a:t>
            </a:r>
            <a:r>
              <a:rPr lang="en-US" altLang="ko-KR" sz="1000" dirty="0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NEWS,</a:t>
            </a:r>
            <a:r>
              <a:rPr lang="ko-KR" altLang="en-US" sz="1000" dirty="0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고영태</a:t>
            </a:r>
            <a:r>
              <a:rPr lang="ko-KR" altLang="en-US" sz="1000" dirty="0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 기자</a:t>
            </a:r>
            <a:r>
              <a:rPr lang="en-US" altLang="ko-KR" sz="1000" dirty="0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2019.02.11)</a:t>
            </a:r>
            <a:br>
              <a:rPr lang="en-US" altLang="ko-KR" sz="10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https://news.kbs.co.kr/news/view.do?ncd=4135732</a:t>
            </a:r>
          </a:p>
        </p:txBody>
      </p:sp>
    </p:spTree>
    <p:extLst>
      <p:ext uri="{BB962C8B-B14F-4D97-AF65-F5344CB8AC3E}">
        <p14:creationId xmlns:p14="http://schemas.microsoft.com/office/powerpoint/2010/main" val="133900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AC8D70-A15D-C037-C1C7-7625E8C6CFE4}"/>
              </a:ext>
            </a:extLst>
          </p:cNvPr>
          <p:cNvSpPr/>
          <p:nvPr/>
        </p:nvSpPr>
        <p:spPr>
          <a:xfrm>
            <a:off x="0" y="0"/>
            <a:ext cx="12211901" cy="1018903"/>
          </a:xfrm>
          <a:prstGeom prst="rect">
            <a:avLst/>
          </a:prstGeom>
          <a:solidFill>
            <a:srgbClr val="F2B44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898F9-F1F5-98FD-942B-E0E28B858277}"/>
              </a:ext>
            </a:extLst>
          </p:cNvPr>
          <p:cNvSpPr txBox="1"/>
          <p:nvPr/>
        </p:nvSpPr>
        <p:spPr>
          <a:xfrm>
            <a:off x="365291" y="3754076"/>
            <a:ext cx="11553993" cy="276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과학기술정보통신부는 </a:t>
            </a:r>
            <a:r>
              <a:rPr lang="ko-KR" altLang="en-US" b="1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취약계층의 디지털정보화 수준을 측정하는</a:t>
            </a:r>
            <a:r>
              <a:rPr lang="ko-KR" altLang="en-US" sz="1700" b="1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THE정고딕140" panose="02020603020101020101" pitchFamily="18" charset="-127"/>
                <a:ea typeface="THE정고딕140" panose="02020603020101020101" pitchFamily="18" charset="-127"/>
              </a:rPr>
              <a:t>'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THE정고딕140" panose="02020603020101020101" pitchFamily="18" charset="-127"/>
                <a:ea typeface="THE정고딕140" panose="02020603020101020101" pitchFamily="18" charset="-127"/>
              </a:rPr>
              <a:t>디지털정보격차 실태조사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THE정고딕140" panose="02020603020101020101" pitchFamily="18" charset="-127"/>
                <a:ea typeface="THE정고딕140" panose="02020603020101020101" pitchFamily="18" charset="-127"/>
              </a:rPr>
              <a:t>’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THE정고딕140" panose="02020603020101020101" pitchFamily="18" charset="-127"/>
                <a:ea typeface="THE정고딕140" panose="02020603020101020101" pitchFamily="18" charset="-127"/>
              </a:rPr>
              <a:t>,</a:t>
            </a:r>
            <a:b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장애인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·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고령자 등의 웹사이트 접근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·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이용 환경 수준을 측정하는 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'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웹 접근성 실태조사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'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도 함께 실시했다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'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디지털정보격차 실태조사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'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는 일반 국민 대비 취약계층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(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저소득층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·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장애인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·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농어민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·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고령층 등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)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의 디지털 접근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·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이용</a:t>
            </a:r>
            <a:b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수준을 측정하는 국가승인통계로서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전국 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17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개 시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·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도 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1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만 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5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천 명을 대상으로 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1 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대 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1 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면접 방식으로 진행했다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지난해 일반 국민 대비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디지털 취약계층의 디지털정보화 수준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은 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75.4%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로 전년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(69.9%) 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대비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THE정고딕140" panose="02020603020101020101" pitchFamily="18" charset="-127"/>
                <a:ea typeface="THE정고딕140" panose="02020603020101020101" pitchFamily="18" charset="-127"/>
              </a:rPr>
              <a:t>2.7% p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THE정고딕140" panose="02020603020101020101" pitchFamily="18" charset="-127"/>
                <a:ea typeface="THE정고딕140" panose="02020603020101020101" pitchFamily="18" charset="-127"/>
              </a:rPr>
              <a:t>개선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됐으며</a:t>
            </a:r>
            <a:b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THE정고딕140" panose="02020603020101020101" pitchFamily="18" charset="-127"/>
                <a:ea typeface="THE정고딕140" panose="02020603020101020101" pitchFamily="18" charset="-127"/>
              </a:rPr>
              <a:t>5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THE정고딕140" panose="02020603020101020101" pitchFamily="18" charset="-127"/>
                <a:ea typeface="THE정고딕140" panose="02020603020101020101" pitchFamily="18" charset="-127"/>
              </a:rPr>
              <a:t>개년 연속 상승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했다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. 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부문별로 살펴보아도 </a:t>
            </a:r>
            <a:r>
              <a:rPr lang="ko-KR" altLang="en-US" b="1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모든 계층에서 정보화 수준이 전년 대비 향상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됐다는 점을 볼 수 있다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endParaRPr lang="ko-KR" altLang="en-US" sz="1700" kern="0" spc="0" dirty="0">
              <a:solidFill>
                <a:srgbClr val="000000"/>
              </a:solidFill>
              <a:effectLst/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71098E-1AED-66E1-01DD-AE9038847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513" y="1359076"/>
            <a:ext cx="8908973" cy="22847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248D58-AE0C-0943-E912-BE4A03FE8D4E}"/>
              </a:ext>
            </a:extLst>
          </p:cNvPr>
          <p:cNvSpPr txBox="1"/>
          <p:nvPr/>
        </p:nvSpPr>
        <p:spPr>
          <a:xfrm>
            <a:off x="7356821" y="618793"/>
            <a:ext cx="485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코로나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19·OTT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확산에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…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스마트폰 의존도 증가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아이뉴스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24, </a:t>
            </a:r>
            <a:r>
              <a:rPr lang="ko-KR" altLang="en-US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심지혜 기자</a:t>
            </a:r>
            <a:r>
              <a:rPr lang="en-US" altLang="ko-KR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lang="en-US" altLang="ko-KR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2022.03.24)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https://www.inews24.com/view/1463389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157B18-17DD-DAC0-AE52-081CD4FA701C}"/>
              </a:ext>
            </a:extLst>
          </p:cNvPr>
          <p:cNvSpPr txBox="1"/>
          <p:nvPr/>
        </p:nvSpPr>
        <p:spPr>
          <a:xfrm>
            <a:off x="477519" y="278618"/>
            <a:ext cx="3444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스마트폰 이용자의 증가</a:t>
            </a:r>
          </a:p>
        </p:txBody>
      </p:sp>
    </p:spTree>
    <p:extLst>
      <p:ext uri="{BB962C8B-B14F-4D97-AF65-F5344CB8AC3E}">
        <p14:creationId xmlns:p14="http://schemas.microsoft.com/office/powerpoint/2010/main" val="1972066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AC8D70-A15D-C037-C1C7-7625E8C6CFE4}"/>
              </a:ext>
            </a:extLst>
          </p:cNvPr>
          <p:cNvSpPr/>
          <p:nvPr/>
        </p:nvSpPr>
        <p:spPr>
          <a:xfrm>
            <a:off x="0" y="0"/>
            <a:ext cx="12211901" cy="1018903"/>
          </a:xfrm>
          <a:prstGeom prst="rect">
            <a:avLst/>
          </a:prstGeom>
          <a:solidFill>
            <a:srgbClr val="F2B44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074A3C-605F-2C1F-8346-41E75BC1E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91" y="1430866"/>
            <a:ext cx="5568559" cy="2494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D4EBEB-A684-0AF2-8C17-4DBA0E5DCCDF}"/>
              </a:ext>
            </a:extLst>
          </p:cNvPr>
          <p:cNvSpPr txBox="1"/>
          <p:nvPr/>
        </p:nvSpPr>
        <p:spPr>
          <a:xfrm>
            <a:off x="6264210" y="2047180"/>
            <a:ext cx="53903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연령별 스마트폰 보유율은 </a:t>
            </a:r>
            <a:r>
              <a:rPr lang="en-US" altLang="ko-KR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50</a:t>
            </a:r>
            <a:r>
              <a:rPr lang="ko-KR" altLang="en-US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대 이하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의 경우</a:t>
            </a:r>
            <a:b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포화상태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로 나타났으며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</a:t>
            </a:r>
            <a:b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보유율이 현저하게 낮았던 </a:t>
            </a:r>
            <a:r>
              <a:rPr lang="en-US" altLang="ko-KR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70</a:t>
            </a:r>
            <a:r>
              <a:rPr lang="ko-KR" altLang="en-US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세 이상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의 경우 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2020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년에 이어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큰 폭으로 증가하여 </a:t>
            </a:r>
            <a:r>
              <a:rPr lang="en-US" altLang="ko-KR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60.1%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에 달한다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endParaRPr lang="ko-KR" altLang="en-US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C1F895-88D4-FB16-DFD4-5E4D931A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50" y="3925379"/>
            <a:ext cx="5564359" cy="24879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7A3768-0822-C10A-FC64-BB0FFA0F2125}"/>
              </a:ext>
            </a:extLst>
          </p:cNvPr>
          <p:cNvSpPr txBox="1"/>
          <p:nvPr/>
        </p:nvSpPr>
        <p:spPr>
          <a:xfrm>
            <a:off x="461819" y="4204871"/>
            <a:ext cx="562843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스마트폰을 일상생활의 필수매체로 선택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한 응답자는 </a:t>
            </a:r>
            <a:r>
              <a:rPr lang="en-US" altLang="ko-KR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70.3%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로 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2020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년 조사 결과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(67.2%)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에 비해 </a:t>
            </a:r>
            <a:r>
              <a:rPr lang="en-US" altLang="ko-KR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3.1%</a:t>
            </a:r>
            <a:br>
              <a:rPr lang="en-US" altLang="ko-KR" dirty="0">
                <a:latin typeface="THE정고딕140" panose="02020603020101020101" pitchFamily="18" charset="-127"/>
                <a:ea typeface="THE정고딕140" panose="02020603020101020101" pitchFamily="18" charset="-127"/>
              </a:rPr>
            </a:br>
            <a:r>
              <a:rPr lang="ko-KR" altLang="en-US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증가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한 반면 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TV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를 선택한 응답자는 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2.4% 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감소하였다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</a:p>
          <a:p>
            <a:r>
              <a:rPr lang="en-US" altLang="ko-KR" sz="2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50</a:t>
            </a:r>
            <a:r>
              <a:rPr lang="ko-KR" altLang="en-US" sz="2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대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까지는 </a:t>
            </a:r>
            <a:r>
              <a:rPr lang="ko-KR" altLang="en-US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스마트폰 선호가 </a:t>
            </a:r>
            <a:r>
              <a:rPr lang="en-US" altLang="ko-KR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TV</a:t>
            </a:r>
            <a:r>
              <a:rPr lang="ko-KR" altLang="en-US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를 압도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했으며</a:t>
            </a:r>
            <a:b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en-US" altLang="ko-KR" sz="2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60</a:t>
            </a:r>
            <a:r>
              <a:rPr lang="ko-KR" altLang="en-US" sz="2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대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의 경우도 스마트폰을 필수매체로 선택한 비율이 </a:t>
            </a:r>
            <a:r>
              <a:rPr lang="en-US" altLang="ko-KR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44.1%</a:t>
            </a:r>
            <a:r>
              <a:rPr lang="ko-KR" altLang="en-US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로 절반에 육박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해 </a:t>
            </a:r>
            <a:r>
              <a:rPr lang="ko-KR" altLang="en-US" u="sng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스마트폰 우위 추세가</a:t>
            </a:r>
            <a:br>
              <a:rPr lang="en-US" altLang="ko-KR" u="sng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u="sng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고연령층으로 확산되고 있음을 시사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한다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endParaRPr lang="ko-KR" altLang="en-US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FB6FD8-38DD-5ED0-1E3B-CBD2E74EFD1D}"/>
              </a:ext>
            </a:extLst>
          </p:cNvPr>
          <p:cNvSpPr txBox="1"/>
          <p:nvPr/>
        </p:nvSpPr>
        <p:spPr>
          <a:xfrm>
            <a:off x="7724502" y="618793"/>
            <a:ext cx="4467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코로나 장기화와 미디어 이용 </a:t>
            </a:r>
            <a:r>
              <a:rPr lang="en-US" altLang="ko-KR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Media Use in the COVID-19 pandemic</a:t>
            </a:r>
          </a:p>
          <a:p>
            <a:pPr algn="r"/>
            <a:r>
              <a:rPr lang="ko-KR" altLang="en-US" sz="1000" dirty="0">
                <a:solidFill>
                  <a:srgbClr val="40404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정보통신정책연구원</a:t>
            </a:r>
            <a:r>
              <a:rPr lang="en-US" altLang="ko-KR" sz="1000" dirty="0">
                <a:solidFill>
                  <a:srgbClr val="40404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(KISDI), </a:t>
            </a:r>
            <a:r>
              <a:rPr lang="sv-SE" altLang="ko-KR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KISDI STAT Report 2022. 03. 15 / Vol. 22-05</a:t>
            </a:r>
            <a:endParaRPr lang="en-US" altLang="ko-KR" sz="1000" dirty="0">
              <a:solidFill>
                <a:srgbClr val="404040"/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74351-D33C-2965-1ABD-4C205627F11B}"/>
              </a:ext>
            </a:extLst>
          </p:cNvPr>
          <p:cNvSpPr txBox="1"/>
          <p:nvPr/>
        </p:nvSpPr>
        <p:spPr>
          <a:xfrm>
            <a:off x="477519" y="278618"/>
            <a:ext cx="3444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스마트폰 이용자의 증가</a:t>
            </a:r>
          </a:p>
        </p:txBody>
      </p:sp>
    </p:spTree>
    <p:extLst>
      <p:ext uri="{BB962C8B-B14F-4D97-AF65-F5344CB8AC3E}">
        <p14:creationId xmlns:p14="http://schemas.microsoft.com/office/powerpoint/2010/main" val="2376683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6B700B-75AD-4E1B-1DC0-28578F17D0D9}"/>
              </a:ext>
            </a:extLst>
          </p:cNvPr>
          <p:cNvSpPr/>
          <p:nvPr/>
        </p:nvSpPr>
        <p:spPr>
          <a:xfrm>
            <a:off x="6013898" y="4866286"/>
            <a:ext cx="1141417" cy="443624"/>
          </a:xfrm>
          <a:prstGeom prst="rect">
            <a:avLst/>
          </a:prstGeom>
          <a:solidFill>
            <a:srgbClr val="F6C87E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18E9B0-7763-B85D-4A82-F12E1454F27C}"/>
              </a:ext>
            </a:extLst>
          </p:cNvPr>
          <p:cNvSpPr/>
          <p:nvPr/>
        </p:nvSpPr>
        <p:spPr>
          <a:xfrm>
            <a:off x="3964081" y="5572484"/>
            <a:ext cx="1141417" cy="443624"/>
          </a:xfrm>
          <a:prstGeom prst="rect">
            <a:avLst/>
          </a:prstGeom>
          <a:solidFill>
            <a:srgbClr val="F6C87E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17A390D-F6C4-ED46-64C5-7181EF0E296F}"/>
              </a:ext>
            </a:extLst>
          </p:cNvPr>
          <p:cNvSpPr/>
          <p:nvPr/>
        </p:nvSpPr>
        <p:spPr>
          <a:xfrm>
            <a:off x="2329095" y="3079238"/>
            <a:ext cx="861592" cy="443624"/>
          </a:xfrm>
          <a:prstGeom prst="rect">
            <a:avLst/>
          </a:prstGeom>
          <a:solidFill>
            <a:srgbClr val="F6C87E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9A4DCD0-1A2B-29FE-ADBC-F4674B77ADDA}"/>
              </a:ext>
            </a:extLst>
          </p:cNvPr>
          <p:cNvSpPr/>
          <p:nvPr/>
        </p:nvSpPr>
        <p:spPr>
          <a:xfrm>
            <a:off x="10001859" y="2973724"/>
            <a:ext cx="1240907" cy="523220"/>
          </a:xfrm>
          <a:prstGeom prst="ellipse">
            <a:avLst/>
          </a:prstGeom>
          <a:noFill/>
          <a:ln w="38100">
            <a:solidFill>
              <a:srgbClr val="F2B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AC8D70-A15D-C037-C1C7-7625E8C6CFE4}"/>
              </a:ext>
            </a:extLst>
          </p:cNvPr>
          <p:cNvSpPr/>
          <p:nvPr/>
        </p:nvSpPr>
        <p:spPr>
          <a:xfrm>
            <a:off x="0" y="0"/>
            <a:ext cx="12211901" cy="1018903"/>
          </a:xfrm>
          <a:prstGeom prst="rect">
            <a:avLst/>
          </a:prstGeom>
          <a:solidFill>
            <a:srgbClr val="F2B44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898F9-F1F5-98FD-942B-E0E28B858277}"/>
              </a:ext>
            </a:extLst>
          </p:cNvPr>
          <p:cNvSpPr txBox="1"/>
          <p:nvPr/>
        </p:nvSpPr>
        <p:spPr>
          <a:xfrm>
            <a:off x="3606751" y="1489837"/>
            <a:ext cx="2407147" cy="69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THE정고딕140" panose="02020603020101020101" pitchFamily="18" charset="-127"/>
                <a:ea typeface="THE정고딕140" panose="02020603020101020101" pitchFamily="18" charset="-127"/>
              </a:rPr>
              <a:t>해외여행 제한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BE8C67-DFB0-AA6A-B64D-7C63B673130C}"/>
              </a:ext>
            </a:extLst>
          </p:cNvPr>
          <p:cNvSpPr txBox="1"/>
          <p:nvPr/>
        </p:nvSpPr>
        <p:spPr>
          <a:xfrm>
            <a:off x="8558349" y="4376058"/>
            <a:ext cx="2422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국내여행 증가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5CD52-E005-B995-E241-19EE7258AE76}"/>
              </a:ext>
            </a:extLst>
          </p:cNvPr>
          <p:cNvSpPr txBox="1"/>
          <p:nvPr/>
        </p:nvSpPr>
        <p:spPr>
          <a:xfrm>
            <a:off x="2308745" y="3076142"/>
            <a:ext cx="88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latin typeface="THE정고딕110" panose="02020603020101020101" pitchFamily="18" charset="-127"/>
                <a:ea typeface="THE정고딕110" panose="02020603020101020101" pitchFamily="18" charset="-127"/>
              </a:rPr>
              <a:t>차박</a:t>
            </a:r>
            <a:endParaRPr lang="en-US" altLang="ko-KR" sz="2400" b="1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6150F6-543E-B020-35A2-22FD67079EB3}"/>
              </a:ext>
            </a:extLst>
          </p:cNvPr>
          <p:cNvSpPr txBox="1"/>
          <p:nvPr/>
        </p:nvSpPr>
        <p:spPr>
          <a:xfrm>
            <a:off x="7356568" y="2112611"/>
            <a:ext cx="2069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THE정고딕140" panose="02020603020101020101" pitchFamily="18" charset="-127"/>
                <a:ea typeface="THE정고딕140" panose="02020603020101020101" pitchFamily="18" charset="-127"/>
              </a:rPr>
              <a:t>언택트</a:t>
            </a:r>
            <a:r>
              <a:rPr lang="ko-KR" altLang="en-US" sz="28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 여행</a:t>
            </a:r>
            <a:endParaRPr lang="en-US" altLang="ko-KR" sz="2800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291E2D-F2C9-0B3B-9EFA-249F639778BE}"/>
              </a:ext>
            </a:extLst>
          </p:cNvPr>
          <p:cNvSpPr txBox="1"/>
          <p:nvPr/>
        </p:nvSpPr>
        <p:spPr>
          <a:xfrm>
            <a:off x="6013898" y="4839894"/>
            <a:ext cx="1127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글램핑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72365-137A-D61A-9ECD-5F8E95EE3C7F}"/>
              </a:ext>
            </a:extLst>
          </p:cNvPr>
          <p:cNvSpPr txBox="1"/>
          <p:nvPr/>
        </p:nvSpPr>
        <p:spPr>
          <a:xfrm>
            <a:off x="4619897" y="3306975"/>
            <a:ext cx="29522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rgbClr val="F2B44F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코로나</a:t>
            </a:r>
            <a:r>
              <a:rPr lang="en-US" altLang="ko-KR" sz="5000" b="1" dirty="0">
                <a:solidFill>
                  <a:srgbClr val="F2B44F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19</a:t>
            </a:r>
            <a:endParaRPr lang="ko-KR" altLang="en-US" sz="5000" b="1" dirty="0">
              <a:solidFill>
                <a:srgbClr val="F2B44F"/>
              </a:solidFill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803E21-4594-1E3A-B18B-D3EF7D1318CB}"/>
              </a:ext>
            </a:extLst>
          </p:cNvPr>
          <p:cNvSpPr txBox="1"/>
          <p:nvPr/>
        </p:nvSpPr>
        <p:spPr>
          <a:xfrm>
            <a:off x="1541684" y="4369294"/>
            <a:ext cx="2422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드라이브 코스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89EB40-A07B-281F-2240-F08619B3A824}"/>
              </a:ext>
            </a:extLst>
          </p:cNvPr>
          <p:cNvSpPr txBox="1"/>
          <p:nvPr/>
        </p:nvSpPr>
        <p:spPr>
          <a:xfrm>
            <a:off x="3942078" y="5554443"/>
            <a:ext cx="1163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latin typeface="THE정고딕110" panose="02020603020101020101" pitchFamily="18" charset="-127"/>
                <a:ea typeface="THE정고딕110" panose="02020603020101020101" pitchFamily="18" charset="-127"/>
              </a:rPr>
              <a:t>호캉스</a:t>
            </a:r>
            <a:endParaRPr lang="ko-KR" altLang="en-US" sz="2400" b="1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F2EFB8-3467-D0C4-BCFD-200C0D47979A}"/>
              </a:ext>
            </a:extLst>
          </p:cNvPr>
          <p:cNvSpPr txBox="1"/>
          <p:nvPr/>
        </p:nvSpPr>
        <p:spPr>
          <a:xfrm>
            <a:off x="9995528" y="3056521"/>
            <a:ext cx="124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#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인스타각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5BE05-D7CF-2AD5-5FBF-4A67D24EEB0C}"/>
              </a:ext>
            </a:extLst>
          </p:cNvPr>
          <p:cNvSpPr txBox="1"/>
          <p:nvPr/>
        </p:nvSpPr>
        <p:spPr>
          <a:xfrm>
            <a:off x="8243751" y="5572484"/>
            <a:ext cx="118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공기 좋은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D2764A-A8CB-F964-16B9-AA5FEF7AF722}"/>
              </a:ext>
            </a:extLst>
          </p:cNvPr>
          <p:cNvSpPr txBox="1"/>
          <p:nvPr/>
        </p:nvSpPr>
        <p:spPr>
          <a:xfrm>
            <a:off x="1279794" y="2112611"/>
            <a:ext cx="8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힐링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5444E6-B0A2-7E2E-3BB8-7B151FE1FAA1}"/>
              </a:ext>
            </a:extLst>
          </p:cNvPr>
          <p:cNvSpPr txBox="1"/>
          <p:nvPr/>
        </p:nvSpPr>
        <p:spPr>
          <a:xfrm>
            <a:off x="1184726" y="5572484"/>
            <a:ext cx="125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사진 명소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4BCDD7-EA52-C8A1-DEBF-567656537371}"/>
              </a:ext>
            </a:extLst>
          </p:cNvPr>
          <p:cNvSpPr txBox="1"/>
          <p:nvPr/>
        </p:nvSpPr>
        <p:spPr>
          <a:xfrm>
            <a:off x="477519" y="278618"/>
            <a:ext cx="2875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국내 여행 수요 증가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901666B-563B-37B0-78B9-37EA5E44EC4B}"/>
              </a:ext>
            </a:extLst>
          </p:cNvPr>
          <p:cNvCxnSpPr/>
          <p:nvPr/>
        </p:nvCxnSpPr>
        <p:spPr>
          <a:xfrm>
            <a:off x="3653246" y="2130295"/>
            <a:ext cx="2312755" cy="0"/>
          </a:xfrm>
          <a:prstGeom prst="line">
            <a:avLst/>
          </a:prstGeom>
          <a:ln w="28575">
            <a:solidFill>
              <a:srgbClr val="F2B4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F2D1D62-5826-DF6F-7A16-D3DAD96F6FCE}"/>
              </a:ext>
            </a:extLst>
          </p:cNvPr>
          <p:cNvCxnSpPr>
            <a:cxnSpLocks/>
          </p:cNvCxnSpPr>
          <p:nvPr/>
        </p:nvCxnSpPr>
        <p:spPr>
          <a:xfrm>
            <a:off x="7428411" y="2574432"/>
            <a:ext cx="1933303" cy="0"/>
          </a:xfrm>
          <a:prstGeom prst="line">
            <a:avLst/>
          </a:prstGeom>
          <a:ln w="28575">
            <a:solidFill>
              <a:srgbClr val="F2B4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60BE8D2-660B-074C-0B1C-6E92982FDE60}"/>
              </a:ext>
            </a:extLst>
          </p:cNvPr>
          <p:cNvCxnSpPr>
            <a:cxnSpLocks/>
          </p:cNvCxnSpPr>
          <p:nvPr/>
        </p:nvCxnSpPr>
        <p:spPr>
          <a:xfrm>
            <a:off x="8567321" y="4846531"/>
            <a:ext cx="2341844" cy="0"/>
          </a:xfrm>
          <a:prstGeom prst="line">
            <a:avLst/>
          </a:prstGeom>
          <a:ln w="28575">
            <a:solidFill>
              <a:srgbClr val="F2B4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6B38949-E75E-08E8-33A7-AF4214776F68}"/>
              </a:ext>
            </a:extLst>
          </p:cNvPr>
          <p:cNvCxnSpPr>
            <a:cxnSpLocks/>
          </p:cNvCxnSpPr>
          <p:nvPr/>
        </p:nvCxnSpPr>
        <p:spPr>
          <a:xfrm>
            <a:off x="1541684" y="4839894"/>
            <a:ext cx="2341844" cy="0"/>
          </a:xfrm>
          <a:prstGeom prst="line">
            <a:avLst/>
          </a:prstGeom>
          <a:ln w="28575">
            <a:solidFill>
              <a:srgbClr val="F2B4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A49DCE22-4B31-05D3-A1E1-1F5FA583C7C8}"/>
              </a:ext>
            </a:extLst>
          </p:cNvPr>
          <p:cNvSpPr/>
          <p:nvPr/>
        </p:nvSpPr>
        <p:spPr>
          <a:xfrm>
            <a:off x="8243751" y="5473867"/>
            <a:ext cx="1240907" cy="523220"/>
          </a:xfrm>
          <a:prstGeom prst="ellipse">
            <a:avLst/>
          </a:prstGeom>
          <a:noFill/>
          <a:ln w="38100">
            <a:solidFill>
              <a:srgbClr val="F2B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BCB9F83-0BFE-6862-29EA-CBAF8F12B423}"/>
              </a:ext>
            </a:extLst>
          </p:cNvPr>
          <p:cNvSpPr/>
          <p:nvPr/>
        </p:nvSpPr>
        <p:spPr>
          <a:xfrm>
            <a:off x="1184726" y="5492888"/>
            <a:ext cx="1240907" cy="523220"/>
          </a:xfrm>
          <a:prstGeom prst="ellipse">
            <a:avLst/>
          </a:prstGeom>
          <a:noFill/>
          <a:ln w="38100">
            <a:solidFill>
              <a:srgbClr val="F2B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C75532F-6E52-43F6-E3C2-EACD401C9F27}"/>
              </a:ext>
            </a:extLst>
          </p:cNvPr>
          <p:cNvSpPr/>
          <p:nvPr/>
        </p:nvSpPr>
        <p:spPr>
          <a:xfrm>
            <a:off x="1313785" y="2078531"/>
            <a:ext cx="744518" cy="437492"/>
          </a:xfrm>
          <a:prstGeom prst="ellipse">
            <a:avLst/>
          </a:prstGeom>
          <a:noFill/>
          <a:ln w="38100">
            <a:solidFill>
              <a:srgbClr val="F2B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990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AD33D5DF-D40E-FD2B-9CC8-B251C977A4F4}"/>
              </a:ext>
            </a:extLst>
          </p:cNvPr>
          <p:cNvSpPr/>
          <p:nvPr/>
        </p:nvSpPr>
        <p:spPr>
          <a:xfrm flipV="1">
            <a:off x="4454433" y="1576250"/>
            <a:ext cx="7106195" cy="4193862"/>
          </a:xfrm>
          <a:prstGeom prst="wedgeRoundRectCallout">
            <a:avLst>
              <a:gd name="adj1" fmla="val -63203"/>
              <a:gd name="adj2" fmla="val 2206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AC8D70-A15D-C037-C1C7-7625E8C6CFE4}"/>
              </a:ext>
            </a:extLst>
          </p:cNvPr>
          <p:cNvSpPr/>
          <p:nvPr/>
        </p:nvSpPr>
        <p:spPr>
          <a:xfrm>
            <a:off x="0" y="0"/>
            <a:ext cx="12211901" cy="1018903"/>
          </a:xfrm>
          <a:prstGeom prst="rect">
            <a:avLst/>
          </a:prstGeom>
          <a:solidFill>
            <a:srgbClr val="F2B44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898F9-F1F5-98FD-942B-E0E28B858277}"/>
              </a:ext>
            </a:extLst>
          </p:cNvPr>
          <p:cNvSpPr txBox="1"/>
          <p:nvPr/>
        </p:nvSpPr>
        <p:spPr>
          <a:xfrm>
            <a:off x="4681871" y="1878651"/>
            <a:ext cx="6651317" cy="358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"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코로나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19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로 인해 세계 관광산업은 그동안 한 번도 경험하지 못했던</a:t>
            </a:r>
            <a:br>
              <a:rPr lang="en-US" altLang="ko-KR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위기에 직면했습니다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그런데 국내의 경우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비대면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 안전 관광지가</a:t>
            </a:r>
            <a:br>
              <a:rPr lang="en-US" altLang="ko-KR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선호되면서 그동안 관광객들에게 주목받지 못했던 지역이 관광지로</a:t>
            </a:r>
            <a:br>
              <a:rPr lang="en-US" altLang="ko-KR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주목받는 현상이 벌어졌습니다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해외여행에만 관심을 두어 우리 안에 있었던 소중한 관광지를 미처</a:t>
            </a:r>
            <a:br>
              <a:rPr lang="en-US" altLang="ko-KR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발견하지 못했는데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코로나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19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가 그런 문제를 해소해 준 것이지요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코로나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19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는 곧 극복될 것이고 사람들은 다시 관광을 재개할 것입니다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그러나 코로나 이후에는 예전과 같은 단체관광이 아닌 개별관광을 통한 안전한 관광지가 인기를 얻을 것이라고 보입니다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."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B1C383-BFA4-B065-A212-54F41FE4B371}"/>
              </a:ext>
            </a:extLst>
          </p:cNvPr>
          <p:cNvSpPr txBox="1"/>
          <p:nvPr/>
        </p:nvSpPr>
        <p:spPr>
          <a:xfrm>
            <a:off x="785942" y="5770112"/>
            <a:ext cx="3326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정고딕140" panose="02020603020101020101" pitchFamily="18" charset="-127"/>
                <a:ea typeface="THE정고딕140" panose="02020603020101020101" pitchFamily="18" charset="-127"/>
              </a:rPr>
              <a:t>경희대학교 스마트관광연구소장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THE정고딕140" panose="02020603020101020101" pitchFamily="18" charset="-127"/>
                <a:ea typeface="THE정고딕140" panose="02020603020101020101" pitchFamily="18" charset="-127"/>
              </a:rPr>
            </a:b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THE정고딕140" panose="02020603020101020101" pitchFamily="18" charset="-127"/>
                <a:ea typeface="THE정고딕140" panose="02020603020101020101" pitchFamily="18" charset="-127"/>
              </a:rPr>
              <a:t>정남호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정고딕140" panose="02020603020101020101" pitchFamily="18" charset="-127"/>
                <a:ea typeface="THE정고딕140" panose="02020603020101020101" pitchFamily="18" charset="-127"/>
              </a:rPr>
              <a:t> 교수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A092EA-082B-B4AA-5A4C-C420ACFF9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8008" b="99609" l="9896" r="90625">
                        <a14:foregroundMark x1="55339" y1="83984" x2="55208" y2="95117"/>
                        <a14:foregroundMark x1="55208" y1="95117" x2="69141" y2="87305"/>
                        <a14:foregroundMark x1="69141" y1="87305" x2="71484" y2="92188"/>
                        <a14:foregroundMark x1="81120" y1="88086" x2="81771" y2="99023"/>
                        <a14:foregroundMark x1="81771" y1="99023" x2="48828" y2="97461"/>
                        <a14:foregroundMark x1="48828" y1="97461" x2="50521" y2="87695"/>
                        <a14:foregroundMark x1="50521" y1="87695" x2="58333" y2="76563"/>
                        <a14:foregroundMark x1="58333" y1="76563" x2="71875" y2="75977"/>
                        <a14:foregroundMark x1="71875" y1="75977" x2="73568" y2="77148"/>
                        <a14:foregroundMark x1="81250" y1="63672" x2="79688" y2="79297"/>
                        <a14:foregroundMark x1="79688" y1="79297" x2="64453" y2="76367"/>
                        <a14:foregroundMark x1="64453" y1="76367" x2="61979" y2="70117"/>
                        <a14:foregroundMark x1="51693" y1="86914" x2="43490" y2="82617"/>
                        <a14:foregroundMark x1="43490" y1="82617" x2="46094" y2="58008"/>
                        <a14:foregroundMark x1="46094" y1="58008" x2="50521" y2="46289"/>
                        <a14:foregroundMark x1="50521" y1="46289" x2="55990" y2="44922"/>
                        <a14:foregroundMark x1="44141" y1="82422" x2="42318" y2="72461"/>
                        <a14:foregroundMark x1="42318" y1="72461" x2="47135" y2="49609"/>
                        <a14:foregroundMark x1="47135" y1="49609" x2="52083" y2="40625"/>
                        <a14:foregroundMark x1="52083" y1="40625" x2="60417" y2="36914"/>
                        <a14:foregroundMark x1="60417" y1="36914" x2="68880" y2="50000"/>
                        <a14:foregroundMark x1="68880" y1="50000" x2="66797" y2="72070"/>
                        <a14:foregroundMark x1="66797" y1="72070" x2="63151" y2="78711"/>
                        <a14:foregroundMark x1="42188" y1="72656" x2="44271" y2="82813"/>
                        <a14:foregroundMark x1="44271" y1="82813" x2="44401" y2="82813"/>
                        <a14:foregroundMark x1="42057" y1="73242" x2="41667" y2="74414"/>
                        <a14:foregroundMark x1="41667" y1="74805" x2="45313" y2="82813"/>
                        <a14:foregroundMark x1="44661" y1="82813" x2="44531" y2="72852"/>
                        <a14:foregroundMark x1="44531" y1="72852" x2="53776" y2="74609"/>
                        <a14:foregroundMark x1="53776" y1="74609" x2="50000" y2="85742"/>
                        <a14:foregroundMark x1="50000" y1="85742" x2="42969" y2="82031"/>
                        <a14:foregroundMark x1="42969" y1="82031" x2="42448" y2="81055"/>
                        <a14:foregroundMark x1="41797" y1="76563" x2="42578" y2="82031"/>
                        <a14:foregroundMark x1="51563" y1="41016" x2="46745" y2="50977"/>
                        <a14:foregroundMark x1="46484" y1="49414" x2="52995" y2="40820"/>
                        <a14:foregroundMark x1="52995" y1="40820" x2="53516" y2="40625"/>
                        <a14:foregroundMark x1="62109" y1="36719" x2="58203" y2="27344"/>
                        <a14:foregroundMark x1="58203" y1="27344" x2="58073" y2="16406"/>
                        <a14:foregroundMark x1="58073" y1="16406" x2="63802" y2="8984"/>
                        <a14:foregroundMark x1="63802" y1="8984" x2="70703" y2="10742"/>
                        <a14:foregroundMark x1="70703" y1="10742" x2="73307" y2="21289"/>
                        <a14:foregroundMark x1="73307" y1="21289" x2="70964" y2="34375"/>
                        <a14:foregroundMark x1="70964" y1="34375" x2="64583" y2="33594"/>
                        <a14:foregroundMark x1="60547" y1="33203" x2="59635" y2="37500"/>
                        <a14:foregroundMark x1="58464" y1="29492" x2="60938" y2="33594"/>
                        <a14:foregroundMark x1="57813" y1="17773" x2="61979" y2="8594"/>
                        <a14:foregroundMark x1="61979" y1="8594" x2="67969" y2="11914"/>
                        <a14:foregroundMark x1="60677" y1="10352" x2="57031" y2="22461"/>
                        <a14:foregroundMark x1="57031" y1="22461" x2="59115" y2="36719"/>
                        <a14:foregroundMark x1="59115" y1="36719" x2="60417" y2="37695"/>
                        <a14:foregroundMark x1="57422" y1="23242" x2="59115" y2="11133"/>
                        <a14:foregroundMark x1="59115" y1="11133" x2="69531" y2="13867"/>
                        <a14:foregroundMark x1="69531" y1="13867" x2="70182" y2="15234"/>
                        <a14:foregroundMark x1="61458" y1="9375" x2="56510" y2="21875"/>
                        <a14:foregroundMark x1="56510" y1="21875" x2="56771" y2="20117"/>
                        <a14:foregroundMark x1="58984" y1="13477" x2="56901" y2="23047"/>
                        <a14:foregroundMark x1="56901" y1="23047" x2="57552" y2="22461"/>
                        <a14:foregroundMark x1="58724" y1="11523" x2="57422" y2="22070"/>
                        <a14:foregroundMark x1="57422" y1="22070" x2="57813" y2="22461"/>
                        <a14:foregroundMark x1="58464" y1="13281" x2="57161" y2="20898"/>
                        <a14:foregroundMark x1="57682" y1="13672" x2="57161" y2="22461"/>
                        <a14:foregroundMark x1="62500" y1="9375" x2="68750" y2="9961"/>
                        <a14:foregroundMark x1="63151" y1="8398" x2="72526" y2="10547"/>
                        <a14:foregroundMark x1="70443" y1="10547" x2="63802" y2="8203"/>
                        <a14:foregroundMark x1="63802" y1="8203" x2="63411" y2="8398"/>
                        <a14:foregroundMark x1="63021" y1="8984" x2="59505" y2="14453"/>
                        <a14:foregroundMark x1="60026" y1="12695" x2="68620" y2="8984"/>
                        <a14:foregroundMark x1="68620" y1="8984" x2="74219" y2="16797"/>
                        <a14:foregroundMark x1="74219" y1="16797" x2="72266" y2="25977"/>
                        <a14:foregroundMark x1="70964" y1="11719" x2="75651" y2="17383"/>
                        <a14:foregroundMark x1="74479" y1="15234" x2="71875" y2="9961"/>
                        <a14:foregroundMark x1="72917" y1="11328" x2="73698" y2="17383"/>
                        <a14:foregroundMark x1="72917" y1="24414" x2="70833" y2="31836"/>
                        <a14:foregroundMark x1="72917" y1="20898" x2="71094" y2="32031"/>
                        <a14:foregroundMark x1="71094" y1="32031" x2="70833" y2="32031"/>
                        <a14:foregroundMark x1="73438" y1="25000" x2="72786" y2="26367"/>
                        <a14:foregroundMark x1="73307" y1="25781" x2="71484" y2="32031"/>
                        <a14:foregroundMark x1="73828" y1="26758" x2="72656" y2="31836"/>
                        <a14:foregroundMark x1="69922" y1="35742" x2="75391" y2="39453"/>
                        <a14:foregroundMark x1="70573" y1="34766" x2="78516" y2="41797"/>
                        <a14:foregroundMark x1="78516" y1="41797" x2="79167" y2="41992"/>
                        <a14:foregroundMark x1="74219" y1="38867" x2="81250" y2="42773"/>
                        <a14:foregroundMark x1="81250" y1="42773" x2="81380" y2="42969"/>
                        <a14:foregroundMark x1="77083" y1="40039" x2="85286" y2="44141"/>
                        <a14:foregroundMark x1="85286" y1="44141" x2="88411" y2="75781"/>
                        <a14:foregroundMark x1="86589" y1="63672" x2="90104" y2="75977"/>
                        <a14:foregroundMark x1="90104" y1="75977" x2="86014" y2="85540"/>
                        <a14:foregroundMark x1="83099" y1="87693" x2="81250" y2="88672"/>
                        <a14:foregroundMark x1="90755" y1="76367" x2="86239" y2="85456"/>
                        <a14:foregroundMark x1="89323" y1="79102" x2="86849" y2="84961"/>
                        <a14:foregroundMark x1="89193" y1="81445" x2="88529" y2="84597"/>
                        <a14:foregroundMark x1="89844" y1="80664" x2="89583" y2="83398"/>
                        <a14:foregroundMark x1="86849" y1="84961" x2="80859" y2="89063"/>
                        <a14:foregroundMark x1="80859" y1="89063" x2="80599" y2="89063"/>
                        <a14:foregroundMark x1="81380" y1="91016" x2="82682" y2="99414"/>
                        <a14:foregroundMark x1="50130" y1="87305" x2="47917" y2="99609"/>
                        <a14:foregroundMark x1="51302" y1="40820" x2="50651" y2="42773"/>
                        <a14:foregroundMark x1="52083" y1="40820" x2="47656" y2="41211"/>
                        <a14:foregroundMark x1="47917" y1="41211" x2="46875" y2="49414"/>
                        <a14:backgroundMark x1="90755" y1="86914" x2="87109" y2="88281"/>
                        <a14:backgroundMark x1="84111" y1="98924" x2="84115" y2="99219"/>
                        <a14:backgroundMark x1="83997" y1="90412" x2="84038" y2="93497"/>
                        <a14:backgroundMark x1="84780" y1="98280" x2="90755" y2="89844"/>
                        <a14:backgroundMark x1="84115" y1="99219" x2="84392" y2="98828"/>
                        <a14:backgroundMark x1="90755" y1="89844" x2="89714" y2="87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68" t="4639" r="7257"/>
          <a:stretch/>
        </p:blipFill>
        <p:spPr bwMode="auto">
          <a:xfrm>
            <a:off x="622280" y="1297521"/>
            <a:ext cx="3654003" cy="433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752960-054F-5FBF-6ACB-1C34A5E0142A}"/>
              </a:ext>
            </a:extLst>
          </p:cNvPr>
          <p:cNvSpPr txBox="1"/>
          <p:nvPr/>
        </p:nvSpPr>
        <p:spPr>
          <a:xfrm>
            <a:off x="477519" y="278618"/>
            <a:ext cx="2875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국내 여행 수요 증가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2865C4-BD26-859A-782B-7B67E264BF3E}"/>
              </a:ext>
            </a:extLst>
          </p:cNvPr>
          <p:cNvSpPr txBox="1"/>
          <p:nvPr/>
        </p:nvSpPr>
        <p:spPr>
          <a:xfrm>
            <a:off x="5823405" y="5893222"/>
            <a:ext cx="5582653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defRPr/>
            </a:pPr>
            <a:r>
              <a:rPr lang="en-US" altLang="ko-KR" sz="1000" kern="0" spc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"</a:t>
            </a:r>
            <a:r>
              <a:rPr lang="ko-KR" altLang="en-US" sz="1000" kern="0" spc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스마트관광은 우리의 일상이 될 것입니다</a:t>
            </a:r>
            <a:r>
              <a:rPr lang="en-US" altLang="ko-KR" sz="1000" kern="0" spc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", </a:t>
            </a:r>
            <a:r>
              <a:rPr lang="ko-KR" altLang="en-US" sz="1000" kern="0" spc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오마이뉴스</a:t>
            </a:r>
            <a:r>
              <a:rPr lang="en-US" altLang="ko-KR" sz="1000" kern="0" spc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000" kern="0" spc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최정미 기자</a:t>
            </a:r>
            <a:r>
              <a:rPr lang="en-US" altLang="ko-KR" sz="1000" kern="0" spc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2021.06.23, http://www.ohmynews.com/NWS_Web/View/at_pg.aspx?CNTN_CD=A0002753162</a:t>
            </a:r>
          </a:p>
        </p:txBody>
      </p:sp>
    </p:spTree>
    <p:extLst>
      <p:ext uri="{BB962C8B-B14F-4D97-AF65-F5344CB8AC3E}">
        <p14:creationId xmlns:p14="http://schemas.microsoft.com/office/powerpoint/2010/main" val="2564624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AC8D70-A15D-C037-C1C7-7625E8C6CFE4}"/>
              </a:ext>
            </a:extLst>
          </p:cNvPr>
          <p:cNvSpPr/>
          <p:nvPr/>
        </p:nvSpPr>
        <p:spPr>
          <a:xfrm>
            <a:off x="0" y="0"/>
            <a:ext cx="12211901" cy="1018903"/>
          </a:xfrm>
          <a:prstGeom prst="rect">
            <a:avLst/>
          </a:prstGeom>
          <a:solidFill>
            <a:srgbClr val="F2B44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A2F189-E678-E417-BF03-E426A5F25104}"/>
              </a:ext>
            </a:extLst>
          </p:cNvPr>
          <p:cNvCxnSpPr/>
          <p:nvPr/>
        </p:nvCxnSpPr>
        <p:spPr>
          <a:xfrm>
            <a:off x="828942" y="3948157"/>
            <a:ext cx="9981489" cy="0"/>
          </a:xfrm>
          <a:prstGeom prst="line">
            <a:avLst/>
          </a:prstGeom>
          <a:ln w="76200">
            <a:solidFill>
              <a:srgbClr val="F2B4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7C1734-5C90-2C97-EFFE-B718F574836F}"/>
              </a:ext>
            </a:extLst>
          </p:cNvPr>
          <p:cNvCxnSpPr>
            <a:cxnSpLocks/>
          </p:cNvCxnSpPr>
          <p:nvPr/>
        </p:nvCxnSpPr>
        <p:spPr>
          <a:xfrm flipV="1">
            <a:off x="5786846" y="1227909"/>
            <a:ext cx="0" cy="5503817"/>
          </a:xfrm>
          <a:prstGeom prst="line">
            <a:avLst/>
          </a:prstGeom>
          <a:ln w="76200">
            <a:solidFill>
              <a:srgbClr val="F2B4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나무, 실외, 물, 강이(가) 표시된 사진&#10;&#10;자동 생성된 설명">
            <a:extLst>
              <a:ext uri="{FF2B5EF4-FFF2-40B4-BE49-F238E27FC236}">
                <a16:creationId xmlns:a16="http://schemas.microsoft.com/office/drawing/2014/main" id="{E8B5DF10-626F-BBE3-5DF8-650EC7D0F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68" y="1311032"/>
            <a:ext cx="4072198" cy="25322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B3D9E3-8132-56AC-81EA-B46AC8C087F0}"/>
              </a:ext>
            </a:extLst>
          </p:cNvPr>
          <p:cNvSpPr txBox="1"/>
          <p:nvPr/>
        </p:nvSpPr>
        <p:spPr>
          <a:xfrm>
            <a:off x="5163137" y="1369607"/>
            <a:ext cx="553998" cy="24418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자연관광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A272E4-3FDF-E3DC-60A5-11075C8A4834}"/>
              </a:ext>
            </a:extLst>
          </p:cNvPr>
          <p:cNvSpPr txBox="1"/>
          <p:nvPr/>
        </p:nvSpPr>
        <p:spPr>
          <a:xfrm>
            <a:off x="5905949" y="1369607"/>
            <a:ext cx="553998" cy="24418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축제관광</a:t>
            </a:r>
          </a:p>
        </p:txBody>
      </p:sp>
      <p:pic>
        <p:nvPicPr>
          <p:cNvPr id="18" name="그림 17" descr="나무, 실외이(가) 표시된 사진&#10;&#10;자동 생성된 설명">
            <a:extLst>
              <a:ext uri="{FF2B5EF4-FFF2-40B4-BE49-F238E27FC236}">
                <a16:creationId xmlns:a16="http://schemas.microsoft.com/office/drawing/2014/main" id="{A4505A4C-9A86-8559-A53A-D1EC03312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867" y="1311032"/>
            <a:ext cx="4080058" cy="25322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67CAFD-21BE-0E05-F008-8026BF97375C}"/>
              </a:ext>
            </a:extLst>
          </p:cNvPr>
          <p:cNvSpPr txBox="1"/>
          <p:nvPr/>
        </p:nvSpPr>
        <p:spPr>
          <a:xfrm>
            <a:off x="5848698" y="4052986"/>
            <a:ext cx="553998" cy="24418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역사관광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6D5D08-53A0-D355-20B7-8DF1E2969D2B}"/>
              </a:ext>
            </a:extLst>
          </p:cNvPr>
          <p:cNvSpPr txBox="1"/>
          <p:nvPr/>
        </p:nvSpPr>
        <p:spPr>
          <a:xfrm>
            <a:off x="5163137" y="4052986"/>
            <a:ext cx="553998" cy="24418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체험관광</a:t>
            </a:r>
          </a:p>
        </p:txBody>
      </p:sp>
      <p:pic>
        <p:nvPicPr>
          <p:cNvPr id="22" name="그림 21" descr="텍스트, 하늘, 실외, 자연이(가) 표시된 사진&#10;&#10;자동 생성된 설명">
            <a:extLst>
              <a:ext uri="{FF2B5EF4-FFF2-40B4-BE49-F238E27FC236}">
                <a16:creationId xmlns:a16="http://schemas.microsoft.com/office/drawing/2014/main" id="{D4010D3C-D352-48B5-C725-147941847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67" y="4084891"/>
            <a:ext cx="4080041" cy="2532286"/>
          </a:xfrm>
          <a:prstGeom prst="rect">
            <a:avLst/>
          </a:prstGeom>
        </p:spPr>
      </p:pic>
      <p:pic>
        <p:nvPicPr>
          <p:cNvPr id="25" name="그림 24" descr="말, 나무, 실외, 하늘이(가) 표시된 사진&#10;&#10;자동 생성된 설명">
            <a:extLst>
              <a:ext uri="{FF2B5EF4-FFF2-40B4-BE49-F238E27FC236}">
                <a16:creationId xmlns:a16="http://schemas.microsoft.com/office/drawing/2014/main" id="{A61D5F70-87C4-7429-43A1-B7BC0AF43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68" y="4084891"/>
            <a:ext cx="4072198" cy="25322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6246BD-034C-31DB-ECAB-5C36CC4157FB}"/>
              </a:ext>
            </a:extLst>
          </p:cNvPr>
          <p:cNvSpPr txBox="1"/>
          <p:nvPr/>
        </p:nvSpPr>
        <p:spPr>
          <a:xfrm>
            <a:off x="477519" y="278618"/>
            <a:ext cx="2875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함안 관광의 다양성</a:t>
            </a:r>
          </a:p>
        </p:txBody>
      </p:sp>
    </p:spTree>
    <p:extLst>
      <p:ext uri="{BB962C8B-B14F-4D97-AF65-F5344CB8AC3E}">
        <p14:creationId xmlns:p14="http://schemas.microsoft.com/office/powerpoint/2010/main" val="1182526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F500E3-DD7C-9B59-6565-572408EFFFBD}"/>
              </a:ext>
            </a:extLst>
          </p:cNvPr>
          <p:cNvSpPr/>
          <p:nvPr/>
        </p:nvSpPr>
        <p:spPr>
          <a:xfrm>
            <a:off x="1509712" y="3323"/>
            <a:ext cx="10682288" cy="6858000"/>
          </a:xfrm>
          <a:prstGeom prst="rect">
            <a:avLst/>
          </a:prstGeom>
          <a:solidFill>
            <a:srgbClr val="6EAB4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E8CAFEC-904F-5677-C0A2-ECB8A274C393}"/>
              </a:ext>
            </a:extLst>
          </p:cNvPr>
          <p:cNvSpPr/>
          <p:nvPr/>
        </p:nvSpPr>
        <p:spPr>
          <a:xfrm>
            <a:off x="333375" y="1374042"/>
            <a:ext cx="2352675" cy="4207914"/>
          </a:xfrm>
          <a:prstGeom prst="roundRect">
            <a:avLst>
              <a:gd name="adj" fmla="val 15056"/>
            </a:avLst>
          </a:prstGeom>
          <a:solidFill>
            <a:srgbClr val="6EA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96963E-D463-3495-A709-F6097177D2F6}"/>
              </a:ext>
            </a:extLst>
          </p:cNvPr>
          <p:cNvSpPr txBox="1"/>
          <p:nvPr/>
        </p:nvSpPr>
        <p:spPr>
          <a:xfrm>
            <a:off x="481581" y="2951946"/>
            <a:ext cx="2056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아이디어</a:t>
            </a:r>
            <a:br>
              <a:rPr lang="en-US" altLang="ko-KR" sz="28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</a:br>
            <a:r>
              <a:rPr lang="ko-KR" altLang="en-US" sz="28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제안 내용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500C47-465E-4909-81C2-DB1535256028}"/>
              </a:ext>
            </a:extLst>
          </p:cNvPr>
          <p:cNvSpPr/>
          <p:nvPr/>
        </p:nvSpPr>
        <p:spPr>
          <a:xfrm>
            <a:off x="1368714" y="5576708"/>
            <a:ext cx="281995" cy="234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697256E-25D1-7382-EA4E-CB5992014A8D}"/>
              </a:ext>
            </a:extLst>
          </p:cNvPr>
          <p:cNvGrpSpPr/>
          <p:nvPr/>
        </p:nvGrpSpPr>
        <p:grpSpPr>
          <a:xfrm>
            <a:off x="333375" y="1365286"/>
            <a:ext cx="2352675" cy="4207914"/>
            <a:chOff x="0" y="2133600"/>
            <a:chExt cx="2967461" cy="5307499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12E788D-D84D-684E-BE8C-1E488ECF3EC9}"/>
                </a:ext>
              </a:extLst>
            </p:cNvPr>
            <p:cNvSpPr/>
            <p:nvPr/>
          </p:nvSpPr>
          <p:spPr>
            <a:xfrm>
              <a:off x="0" y="2133600"/>
              <a:ext cx="2967461" cy="5307499"/>
            </a:xfrm>
            <a:prstGeom prst="roundRect">
              <a:avLst>
                <a:gd name="adj" fmla="val 11457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다리꼴 11">
              <a:extLst>
                <a:ext uri="{FF2B5EF4-FFF2-40B4-BE49-F238E27FC236}">
                  <a16:creationId xmlns:a16="http://schemas.microsoft.com/office/drawing/2014/main" id="{1D46FF6C-19FB-6484-BC6A-7E4403E0D2AA}"/>
                </a:ext>
              </a:extLst>
            </p:cNvPr>
            <p:cNvSpPr/>
            <p:nvPr/>
          </p:nvSpPr>
          <p:spPr>
            <a:xfrm rot="10800000">
              <a:off x="598479" y="2144644"/>
              <a:ext cx="1770502" cy="323899"/>
            </a:xfrm>
            <a:custGeom>
              <a:avLst/>
              <a:gdLst>
                <a:gd name="connsiteX0" fmla="*/ 0 w 1548142"/>
                <a:gd name="connsiteY0" fmla="*/ 262550 h 262550"/>
                <a:gd name="connsiteX1" fmla="*/ 192386 w 1548142"/>
                <a:gd name="connsiteY1" fmla="*/ 0 h 262550"/>
                <a:gd name="connsiteX2" fmla="*/ 1355756 w 1548142"/>
                <a:gd name="connsiteY2" fmla="*/ 0 h 262550"/>
                <a:gd name="connsiteX3" fmla="*/ 1548142 w 1548142"/>
                <a:gd name="connsiteY3" fmla="*/ 262550 h 262550"/>
                <a:gd name="connsiteX4" fmla="*/ 0 w 1548142"/>
                <a:gd name="connsiteY4" fmla="*/ 262550 h 262550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55756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55756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255760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255760 w 1548142"/>
                <a:gd name="connsiteY1" fmla="*/ 871 h 263421"/>
                <a:gd name="connsiteX2" fmla="*/ 823864 w 1548142"/>
                <a:gd name="connsiteY2" fmla="*/ 869 h 263421"/>
                <a:gd name="connsiteX3" fmla="*/ 1384586 w 1548142"/>
                <a:gd name="connsiteY3" fmla="*/ 1410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75552 h 275552"/>
                <a:gd name="connsiteX1" fmla="*/ 255760 w 1548142"/>
                <a:gd name="connsiteY1" fmla="*/ 13002 h 275552"/>
                <a:gd name="connsiteX2" fmla="*/ 823864 w 1548142"/>
                <a:gd name="connsiteY2" fmla="*/ 13000 h 275552"/>
                <a:gd name="connsiteX3" fmla="*/ 1384586 w 1548142"/>
                <a:gd name="connsiteY3" fmla="*/ 26232 h 275552"/>
                <a:gd name="connsiteX4" fmla="*/ 1548142 w 1548142"/>
                <a:gd name="connsiteY4" fmla="*/ 275552 h 275552"/>
                <a:gd name="connsiteX5" fmla="*/ 0 w 1548142"/>
                <a:gd name="connsiteY5" fmla="*/ 275552 h 275552"/>
                <a:gd name="connsiteX0" fmla="*/ 0 w 1548142"/>
                <a:gd name="connsiteY0" fmla="*/ 275552 h 275552"/>
                <a:gd name="connsiteX1" fmla="*/ 255760 w 1548142"/>
                <a:gd name="connsiteY1" fmla="*/ 13002 h 275552"/>
                <a:gd name="connsiteX2" fmla="*/ 823864 w 1548142"/>
                <a:gd name="connsiteY2" fmla="*/ 13000 h 275552"/>
                <a:gd name="connsiteX3" fmla="*/ 1384586 w 1548142"/>
                <a:gd name="connsiteY3" fmla="*/ 26232 h 275552"/>
                <a:gd name="connsiteX4" fmla="*/ 1548142 w 1548142"/>
                <a:gd name="connsiteY4" fmla="*/ 275552 h 275552"/>
                <a:gd name="connsiteX5" fmla="*/ 0 w 1548142"/>
                <a:gd name="connsiteY5" fmla="*/ 275552 h 275552"/>
                <a:gd name="connsiteX0" fmla="*/ 0 w 1548142"/>
                <a:gd name="connsiteY0" fmla="*/ 272082 h 272082"/>
                <a:gd name="connsiteX1" fmla="*/ 255760 w 1548142"/>
                <a:gd name="connsiteY1" fmla="*/ 9532 h 272082"/>
                <a:gd name="connsiteX2" fmla="*/ 823864 w 1548142"/>
                <a:gd name="connsiteY2" fmla="*/ 9530 h 272082"/>
                <a:gd name="connsiteX3" fmla="*/ 1364896 w 1548142"/>
                <a:gd name="connsiteY3" fmla="*/ 28432 h 272082"/>
                <a:gd name="connsiteX4" fmla="*/ 1548142 w 1548142"/>
                <a:gd name="connsiteY4" fmla="*/ 272082 h 272082"/>
                <a:gd name="connsiteX5" fmla="*/ 0 w 1548142"/>
                <a:gd name="connsiteY5" fmla="*/ 272082 h 272082"/>
                <a:gd name="connsiteX0" fmla="*/ 0 w 1548142"/>
                <a:gd name="connsiteY0" fmla="*/ 264587 h 264587"/>
                <a:gd name="connsiteX1" fmla="*/ 255760 w 1548142"/>
                <a:gd name="connsiteY1" fmla="*/ 2037 h 264587"/>
                <a:gd name="connsiteX2" fmla="*/ 823864 w 1548142"/>
                <a:gd name="connsiteY2" fmla="*/ 2035 h 264587"/>
                <a:gd name="connsiteX3" fmla="*/ 1364896 w 1548142"/>
                <a:gd name="connsiteY3" fmla="*/ 20937 h 264587"/>
                <a:gd name="connsiteX4" fmla="*/ 1548142 w 1548142"/>
                <a:gd name="connsiteY4" fmla="*/ 264587 h 264587"/>
                <a:gd name="connsiteX5" fmla="*/ 0 w 1548142"/>
                <a:gd name="connsiteY5" fmla="*/ 264587 h 264587"/>
                <a:gd name="connsiteX0" fmla="*/ 0 w 1548142"/>
                <a:gd name="connsiteY0" fmla="*/ 264587 h 264587"/>
                <a:gd name="connsiteX1" fmla="*/ 255760 w 1548142"/>
                <a:gd name="connsiteY1" fmla="*/ 2037 h 264587"/>
                <a:gd name="connsiteX2" fmla="*/ 823864 w 1548142"/>
                <a:gd name="connsiteY2" fmla="*/ 2035 h 264587"/>
                <a:gd name="connsiteX3" fmla="*/ 1364896 w 1548142"/>
                <a:gd name="connsiteY3" fmla="*/ 20937 h 264587"/>
                <a:gd name="connsiteX4" fmla="*/ 1548142 w 1548142"/>
                <a:gd name="connsiteY4" fmla="*/ 264587 h 264587"/>
                <a:gd name="connsiteX5" fmla="*/ 0 w 1548142"/>
                <a:gd name="connsiteY5" fmla="*/ 264587 h 264587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92445"/>
                <a:gd name="connsiteY0" fmla="*/ 265199 h 265199"/>
                <a:gd name="connsiteX1" fmla="*/ 255760 w 1592445"/>
                <a:gd name="connsiteY1" fmla="*/ 2649 h 265199"/>
                <a:gd name="connsiteX2" fmla="*/ 823864 w 1592445"/>
                <a:gd name="connsiteY2" fmla="*/ 2647 h 265199"/>
                <a:gd name="connsiteX3" fmla="*/ 1364896 w 1592445"/>
                <a:gd name="connsiteY3" fmla="*/ 21549 h 265199"/>
                <a:gd name="connsiteX4" fmla="*/ 1592445 w 1592445"/>
                <a:gd name="connsiteY4" fmla="*/ 265199 h 265199"/>
                <a:gd name="connsiteX5" fmla="*/ 0 w 1592445"/>
                <a:gd name="connsiteY5" fmla="*/ 265199 h 265199"/>
                <a:gd name="connsiteX0" fmla="*/ 0 w 1592445"/>
                <a:gd name="connsiteY0" fmla="*/ 265199 h 265199"/>
                <a:gd name="connsiteX1" fmla="*/ 253298 w 1592445"/>
                <a:gd name="connsiteY1" fmla="*/ 5484 h 265199"/>
                <a:gd name="connsiteX2" fmla="*/ 823864 w 1592445"/>
                <a:gd name="connsiteY2" fmla="*/ 2647 h 265199"/>
                <a:gd name="connsiteX3" fmla="*/ 1364896 w 1592445"/>
                <a:gd name="connsiteY3" fmla="*/ 21549 h 265199"/>
                <a:gd name="connsiteX4" fmla="*/ 1592445 w 1592445"/>
                <a:gd name="connsiteY4" fmla="*/ 265199 h 265199"/>
                <a:gd name="connsiteX5" fmla="*/ 0 w 1592445"/>
                <a:gd name="connsiteY5" fmla="*/ 265199 h 265199"/>
                <a:gd name="connsiteX0" fmla="*/ 0 w 1592445"/>
                <a:gd name="connsiteY0" fmla="*/ 268261 h 268261"/>
                <a:gd name="connsiteX1" fmla="*/ 253298 w 1592445"/>
                <a:gd name="connsiteY1" fmla="*/ 8546 h 268261"/>
                <a:gd name="connsiteX2" fmla="*/ 823864 w 1592445"/>
                <a:gd name="connsiteY2" fmla="*/ 5709 h 268261"/>
                <a:gd name="connsiteX3" fmla="*/ 1364896 w 1592445"/>
                <a:gd name="connsiteY3" fmla="*/ 24611 h 268261"/>
                <a:gd name="connsiteX4" fmla="*/ 1592445 w 1592445"/>
                <a:gd name="connsiteY4" fmla="*/ 268261 h 268261"/>
                <a:gd name="connsiteX5" fmla="*/ 0 w 1592445"/>
                <a:gd name="connsiteY5" fmla="*/ 268261 h 268261"/>
                <a:gd name="connsiteX0" fmla="*/ 0 w 1592445"/>
                <a:gd name="connsiteY0" fmla="*/ 268261 h 268261"/>
                <a:gd name="connsiteX1" fmla="*/ 253298 w 1592445"/>
                <a:gd name="connsiteY1" fmla="*/ 8546 h 268261"/>
                <a:gd name="connsiteX2" fmla="*/ 823864 w 1592445"/>
                <a:gd name="connsiteY2" fmla="*/ 5709 h 268261"/>
                <a:gd name="connsiteX3" fmla="*/ 1364896 w 1592445"/>
                <a:gd name="connsiteY3" fmla="*/ 24611 h 268261"/>
                <a:gd name="connsiteX4" fmla="*/ 1592445 w 1592445"/>
                <a:gd name="connsiteY4" fmla="*/ 268261 h 268261"/>
                <a:gd name="connsiteX5" fmla="*/ 0 w 1592445"/>
                <a:gd name="connsiteY5" fmla="*/ 268261 h 268261"/>
                <a:gd name="connsiteX0" fmla="*/ 0 w 1592445"/>
                <a:gd name="connsiteY0" fmla="*/ 267010 h 267010"/>
                <a:gd name="connsiteX1" fmla="*/ 253298 w 1592445"/>
                <a:gd name="connsiteY1" fmla="*/ 7295 h 267010"/>
                <a:gd name="connsiteX2" fmla="*/ 823864 w 1592445"/>
                <a:gd name="connsiteY2" fmla="*/ 4458 h 267010"/>
                <a:gd name="connsiteX3" fmla="*/ 1364896 w 1592445"/>
                <a:gd name="connsiteY3" fmla="*/ 23360 h 267010"/>
                <a:gd name="connsiteX4" fmla="*/ 1592445 w 1592445"/>
                <a:gd name="connsiteY4" fmla="*/ 267010 h 267010"/>
                <a:gd name="connsiteX5" fmla="*/ 0 w 1592445"/>
                <a:gd name="connsiteY5" fmla="*/ 267010 h 267010"/>
                <a:gd name="connsiteX0" fmla="*/ 0 w 1592445"/>
                <a:gd name="connsiteY0" fmla="*/ 265200 h 265200"/>
                <a:gd name="connsiteX1" fmla="*/ 258221 w 1592445"/>
                <a:gd name="connsiteY1" fmla="*/ 10210 h 265200"/>
                <a:gd name="connsiteX2" fmla="*/ 823864 w 1592445"/>
                <a:gd name="connsiteY2" fmla="*/ 2648 h 265200"/>
                <a:gd name="connsiteX3" fmla="*/ 1364896 w 1592445"/>
                <a:gd name="connsiteY3" fmla="*/ 21550 h 265200"/>
                <a:gd name="connsiteX4" fmla="*/ 1592445 w 1592445"/>
                <a:gd name="connsiteY4" fmla="*/ 265200 h 265200"/>
                <a:gd name="connsiteX5" fmla="*/ 0 w 1592445"/>
                <a:gd name="connsiteY5" fmla="*/ 265200 h 265200"/>
                <a:gd name="connsiteX0" fmla="*/ 0 w 1592445"/>
                <a:gd name="connsiteY0" fmla="*/ 265200 h 265200"/>
                <a:gd name="connsiteX1" fmla="*/ 258221 w 1592445"/>
                <a:gd name="connsiteY1" fmla="*/ 10210 h 265200"/>
                <a:gd name="connsiteX2" fmla="*/ 823864 w 1592445"/>
                <a:gd name="connsiteY2" fmla="*/ 2648 h 265200"/>
                <a:gd name="connsiteX3" fmla="*/ 1364896 w 1592445"/>
                <a:gd name="connsiteY3" fmla="*/ 21550 h 265200"/>
                <a:gd name="connsiteX4" fmla="*/ 1592445 w 1592445"/>
                <a:gd name="connsiteY4" fmla="*/ 265200 h 265200"/>
                <a:gd name="connsiteX5" fmla="*/ 0 w 1592445"/>
                <a:gd name="connsiteY5" fmla="*/ 265200 h 265200"/>
                <a:gd name="connsiteX0" fmla="*/ 0 w 1592445"/>
                <a:gd name="connsiteY0" fmla="*/ 267588 h 267588"/>
                <a:gd name="connsiteX1" fmla="*/ 258221 w 1592445"/>
                <a:gd name="connsiteY1" fmla="*/ 12598 h 267588"/>
                <a:gd name="connsiteX2" fmla="*/ 809097 w 1592445"/>
                <a:gd name="connsiteY2" fmla="*/ 1256 h 267588"/>
                <a:gd name="connsiteX3" fmla="*/ 1364896 w 1592445"/>
                <a:gd name="connsiteY3" fmla="*/ 23938 h 267588"/>
                <a:gd name="connsiteX4" fmla="*/ 1592445 w 1592445"/>
                <a:gd name="connsiteY4" fmla="*/ 267588 h 267588"/>
                <a:gd name="connsiteX5" fmla="*/ 0 w 1592445"/>
                <a:gd name="connsiteY5" fmla="*/ 267588 h 267588"/>
                <a:gd name="connsiteX0" fmla="*/ 0 w 1592445"/>
                <a:gd name="connsiteY0" fmla="*/ 266343 h 266343"/>
                <a:gd name="connsiteX1" fmla="*/ 258221 w 1592445"/>
                <a:gd name="connsiteY1" fmla="*/ 11353 h 266343"/>
                <a:gd name="connsiteX2" fmla="*/ 809097 w 1592445"/>
                <a:gd name="connsiteY2" fmla="*/ 11 h 266343"/>
                <a:gd name="connsiteX3" fmla="*/ 1364896 w 1592445"/>
                <a:gd name="connsiteY3" fmla="*/ 22693 h 266343"/>
                <a:gd name="connsiteX4" fmla="*/ 1592445 w 1592445"/>
                <a:gd name="connsiteY4" fmla="*/ 266343 h 266343"/>
                <a:gd name="connsiteX5" fmla="*/ 0 w 1592445"/>
                <a:gd name="connsiteY5" fmla="*/ 266343 h 266343"/>
                <a:gd name="connsiteX0" fmla="*/ 0 w 1592445"/>
                <a:gd name="connsiteY0" fmla="*/ 266332 h 266332"/>
                <a:gd name="connsiteX1" fmla="*/ 258221 w 1592445"/>
                <a:gd name="connsiteY1" fmla="*/ 11342 h 266332"/>
                <a:gd name="connsiteX2" fmla="*/ 809097 w 1592445"/>
                <a:gd name="connsiteY2" fmla="*/ 0 h 266332"/>
                <a:gd name="connsiteX3" fmla="*/ 1364896 w 1592445"/>
                <a:gd name="connsiteY3" fmla="*/ 30242 h 266332"/>
                <a:gd name="connsiteX4" fmla="*/ 1592445 w 1592445"/>
                <a:gd name="connsiteY4" fmla="*/ 266332 h 266332"/>
                <a:gd name="connsiteX5" fmla="*/ 0 w 1592445"/>
                <a:gd name="connsiteY5" fmla="*/ 266332 h 266332"/>
                <a:gd name="connsiteX0" fmla="*/ 0 w 1592445"/>
                <a:gd name="connsiteY0" fmla="*/ 266332 h 266332"/>
                <a:gd name="connsiteX1" fmla="*/ 248376 w 1592445"/>
                <a:gd name="connsiteY1" fmla="*/ 14177 h 266332"/>
                <a:gd name="connsiteX2" fmla="*/ 809097 w 1592445"/>
                <a:gd name="connsiteY2" fmla="*/ 0 h 266332"/>
                <a:gd name="connsiteX3" fmla="*/ 1364896 w 1592445"/>
                <a:gd name="connsiteY3" fmla="*/ 30242 h 266332"/>
                <a:gd name="connsiteX4" fmla="*/ 1592445 w 1592445"/>
                <a:gd name="connsiteY4" fmla="*/ 266332 h 266332"/>
                <a:gd name="connsiteX5" fmla="*/ 0 w 1592445"/>
                <a:gd name="connsiteY5" fmla="*/ 266332 h 26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2445" h="266332">
                  <a:moveTo>
                    <a:pt x="0" y="266332"/>
                  </a:moveTo>
                  <a:cubicBezTo>
                    <a:pt x="84433" y="179760"/>
                    <a:pt x="176249" y="31763"/>
                    <a:pt x="248376" y="14177"/>
                  </a:cubicBezTo>
                  <a:cubicBezTo>
                    <a:pt x="325347" y="-944"/>
                    <a:pt x="618908" y="946"/>
                    <a:pt x="809097" y="0"/>
                  </a:cubicBezTo>
                  <a:cubicBezTo>
                    <a:pt x="998466" y="2836"/>
                    <a:pt x="1252360" y="-1739"/>
                    <a:pt x="1364896" y="30242"/>
                  </a:cubicBezTo>
                  <a:cubicBezTo>
                    <a:pt x="1448951" y="55703"/>
                    <a:pt x="1537926" y="183225"/>
                    <a:pt x="1592445" y="266332"/>
                  </a:cubicBezTo>
                  <a:lnTo>
                    <a:pt x="0" y="266332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7029AAF-1D41-9D3B-C625-788BAEF834BD}"/>
                </a:ext>
              </a:extLst>
            </p:cNvPr>
            <p:cNvSpPr/>
            <p:nvPr/>
          </p:nvSpPr>
          <p:spPr>
            <a:xfrm>
              <a:off x="1224211" y="2273465"/>
              <a:ext cx="524293" cy="7361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39E1E33-37C9-C145-1F41-354B070328DD}"/>
                </a:ext>
              </a:extLst>
            </p:cNvPr>
            <p:cNvSpPr/>
            <p:nvPr/>
          </p:nvSpPr>
          <p:spPr>
            <a:xfrm>
              <a:off x="1796722" y="2255061"/>
              <a:ext cx="102585" cy="1104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C665DE89-8B03-D7F4-7191-62B591DE1C6A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-11286" y="5811448"/>
            <a:ext cx="1520998" cy="1055308"/>
          </a:xfrm>
          <a:prstGeom prst="curvedConnector2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7A9FFC-7BAB-2723-266A-789B1CB36E42}"/>
              </a:ext>
            </a:extLst>
          </p:cNvPr>
          <p:cNvSpPr txBox="1"/>
          <p:nvPr/>
        </p:nvSpPr>
        <p:spPr>
          <a:xfrm>
            <a:off x="3885379" y="2999344"/>
            <a:ext cx="2199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외국어 기능 제공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3AE8AC-6365-E17B-B384-FB9722A7084B}"/>
              </a:ext>
            </a:extLst>
          </p:cNvPr>
          <p:cNvSpPr txBox="1"/>
          <p:nvPr/>
        </p:nvSpPr>
        <p:spPr>
          <a:xfrm>
            <a:off x="7803804" y="5969770"/>
            <a:ext cx="1881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정보 공유의 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DF03D-3632-C0BE-C8F0-CDCBFD2B1632}"/>
              </a:ext>
            </a:extLst>
          </p:cNvPr>
          <p:cNvSpPr txBox="1"/>
          <p:nvPr/>
        </p:nvSpPr>
        <p:spPr>
          <a:xfrm>
            <a:off x="7526478" y="2999344"/>
            <a:ext cx="2314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직관적 인터페이스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09DE1A-F53D-EB78-2B6E-AFF5CD1CC264}"/>
              </a:ext>
            </a:extLst>
          </p:cNvPr>
          <p:cNvSpPr txBox="1"/>
          <p:nvPr/>
        </p:nvSpPr>
        <p:spPr>
          <a:xfrm>
            <a:off x="3714379" y="5969770"/>
            <a:ext cx="2518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관광지 소개 및 추천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2A3DB76-9D2A-BE03-E688-B7980F69DC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9" t="7771" r="14798" b="28830"/>
          <a:stretch/>
        </p:blipFill>
        <p:spPr>
          <a:xfrm>
            <a:off x="7542391" y="882549"/>
            <a:ext cx="2282800" cy="205746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B280FE7-9B6B-8F47-B72A-9C319ABD7F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r="9477" b="20644"/>
          <a:stretch/>
        </p:blipFill>
        <p:spPr>
          <a:xfrm>
            <a:off x="3873566" y="3666415"/>
            <a:ext cx="2199760" cy="217754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CAFA3E4-3E14-0B69-AABE-EB0E9DC6B9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3" t="3914" r="16591" b="22995"/>
          <a:stretch/>
        </p:blipFill>
        <p:spPr>
          <a:xfrm>
            <a:off x="3971683" y="700245"/>
            <a:ext cx="2027153" cy="221954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AF76E2C-30CA-503B-279A-98F6152994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5" t="3404" r="13567" b="24013"/>
          <a:stretch/>
        </p:blipFill>
        <p:spPr>
          <a:xfrm>
            <a:off x="7568173" y="3599775"/>
            <a:ext cx="2352674" cy="231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11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F500E3-DD7C-9B59-6565-572408EFFFBD}"/>
              </a:ext>
            </a:extLst>
          </p:cNvPr>
          <p:cNvSpPr/>
          <p:nvPr/>
        </p:nvSpPr>
        <p:spPr>
          <a:xfrm>
            <a:off x="-1" y="-1"/>
            <a:ext cx="12192001" cy="1018903"/>
          </a:xfrm>
          <a:prstGeom prst="rect">
            <a:avLst/>
          </a:prstGeom>
          <a:solidFill>
            <a:srgbClr val="6EAB4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8CAFE1-1767-F468-B955-7055EFFD7A3C}"/>
              </a:ext>
            </a:extLst>
          </p:cNvPr>
          <p:cNvSpPr txBox="1"/>
          <p:nvPr/>
        </p:nvSpPr>
        <p:spPr>
          <a:xfrm>
            <a:off x="261257" y="200297"/>
            <a:ext cx="4171406" cy="70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54E01-624E-264B-B68A-68DA0B6E3EF8}"/>
              </a:ext>
            </a:extLst>
          </p:cNvPr>
          <p:cNvSpPr txBox="1"/>
          <p:nvPr/>
        </p:nvSpPr>
        <p:spPr>
          <a:xfrm>
            <a:off x="477519" y="1219200"/>
            <a:ext cx="911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함안의 관광지 중 계절에 어울리는 장소를 분석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이를 바탕으로 추천하는 기능을 제공한다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endParaRPr lang="ko-KR" altLang="en-US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588343-631F-75A5-DF32-EDD53FEC5FC8}"/>
              </a:ext>
            </a:extLst>
          </p:cNvPr>
          <p:cNvGrpSpPr/>
          <p:nvPr/>
        </p:nvGrpSpPr>
        <p:grpSpPr>
          <a:xfrm>
            <a:off x="1140390" y="1788830"/>
            <a:ext cx="9911218" cy="4465933"/>
            <a:chOff x="1436262" y="1943576"/>
            <a:chExt cx="9188196" cy="414014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9C82620-0914-9970-9146-3F3637BFCCF5}"/>
                </a:ext>
              </a:extLst>
            </p:cNvPr>
            <p:cNvGrpSpPr/>
            <p:nvPr/>
          </p:nvGrpSpPr>
          <p:grpSpPr>
            <a:xfrm>
              <a:off x="1436262" y="1943576"/>
              <a:ext cx="9188196" cy="2344193"/>
              <a:chOff x="539279" y="1665904"/>
              <a:chExt cx="9188196" cy="2344193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15CD33D-8A52-84CD-3004-9B9F68412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60015"/>
              <a:stretch/>
            </p:blipFill>
            <p:spPr>
              <a:xfrm>
                <a:off x="539279" y="1665904"/>
                <a:ext cx="5609242" cy="2344193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07FA60F4-8BCD-EC03-5A07-5082437AFA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555" t="43717" r="35831" b="29385"/>
              <a:stretch/>
            </p:blipFill>
            <p:spPr>
              <a:xfrm>
                <a:off x="6272960" y="2151016"/>
                <a:ext cx="3454515" cy="1576251"/>
              </a:xfrm>
              <a:prstGeom prst="rect">
                <a:avLst/>
              </a:prstGeom>
            </p:spPr>
          </p:pic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AD74426-00B3-B7AC-F25D-71B2F0C53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2804"/>
            <a:stretch/>
          </p:blipFill>
          <p:spPr>
            <a:xfrm>
              <a:off x="2422588" y="4490050"/>
              <a:ext cx="5606716" cy="159367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3026973-DBEE-6B5E-843A-0AE7C9776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0226" t="42625" r="3008" b="32331"/>
            <a:stretch/>
          </p:blipFill>
          <p:spPr>
            <a:xfrm>
              <a:off x="8176204" y="4507467"/>
              <a:ext cx="1500663" cy="146759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2AA622F-DD7A-965D-342F-794E4F0A25FE}"/>
              </a:ext>
            </a:extLst>
          </p:cNvPr>
          <p:cNvSpPr txBox="1"/>
          <p:nvPr/>
        </p:nvSpPr>
        <p:spPr>
          <a:xfrm>
            <a:off x="477519" y="278618"/>
            <a:ext cx="488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함안의 다양한 관광지 소개 및 추천</a:t>
            </a:r>
          </a:p>
        </p:txBody>
      </p:sp>
    </p:spTree>
    <p:extLst>
      <p:ext uri="{BB962C8B-B14F-4D97-AF65-F5344CB8AC3E}">
        <p14:creationId xmlns:p14="http://schemas.microsoft.com/office/powerpoint/2010/main" val="1766335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F500E3-DD7C-9B59-6565-572408EFFFBD}"/>
              </a:ext>
            </a:extLst>
          </p:cNvPr>
          <p:cNvSpPr/>
          <p:nvPr/>
        </p:nvSpPr>
        <p:spPr>
          <a:xfrm>
            <a:off x="-1" y="-1"/>
            <a:ext cx="12192001" cy="1018903"/>
          </a:xfrm>
          <a:prstGeom prst="rect">
            <a:avLst/>
          </a:prstGeom>
          <a:solidFill>
            <a:srgbClr val="6EAB4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283C47-0747-E83D-4630-D27399FE6775}"/>
              </a:ext>
            </a:extLst>
          </p:cNvPr>
          <p:cNvSpPr txBox="1"/>
          <p:nvPr/>
        </p:nvSpPr>
        <p:spPr>
          <a:xfrm>
            <a:off x="1100921" y="6145104"/>
            <a:ext cx="10399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중국인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일본인 관광객이 많다는 점을 고려하여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lang="ko-KR" altLang="en-US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한국어</a:t>
            </a:r>
            <a:r>
              <a:rPr lang="en-US" altLang="ko-KR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/</a:t>
            </a:r>
            <a:r>
              <a:rPr lang="ko-KR" altLang="en-US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중국어</a:t>
            </a:r>
            <a:r>
              <a:rPr lang="en-US" altLang="ko-KR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/</a:t>
            </a:r>
            <a:r>
              <a:rPr lang="ko-KR" altLang="en-US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일본어</a:t>
            </a:r>
            <a:r>
              <a:rPr lang="en-US" altLang="ko-KR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/</a:t>
            </a:r>
            <a:r>
              <a:rPr lang="ko-KR" altLang="en-US" sz="2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영어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4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개의 언어를 제공한다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47BD42-AB44-D561-5886-E4310CCBE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4"/>
          <a:stretch/>
        </p:blipFill>
        <p:spPr>
          <a:xfrm>
            <a:off x="1103093" y="1788830"/>
            <a:ext cx="4991275" cy="39149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7CBEF6-BA4F-0E45-14DF-493A43BC41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64"/>
          <a:stretch/>
        </p:blipFill>
        <p:spPr>
          <a:xfrm>
            <a:off x="6855279" y="1788830"/>
            <a:ext cx="3656383" cy="39221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69220C-6588-6970-03EF-DE89F17B08CC}"/>
              </a:ext>
            </a:extLst>
          </p:cNvPr>
          <p:cNvSpPr txBox="1"/>
          <p:nvPr/>
        </p:nvSpPr>
        <p:spPr>
          <a:xfrm>
            <a:off x="6986804" y="5711003"/>
            <a:ext cx="3393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https://m.yna.co.kr/amp/view/AKR20161226104151030</a:t>
            </a:r>
            <a:endParaRPr lang="ko-KR" altLang="en-US" sz="10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62CBC5-474A-7BB8-53AF-4F3CC97EE8CB}"/>
              </a:ext>
            </a:extLst>
          </p:cNvPr>
          <p:cNvSpPr txBox="1"/>
          <p:nvPr/>
        </p:nvSpPr>
        <p:spPr>
          <a:xfrm>
            <a:off x="1207961" y="5711003"/>
            <a:ext cx="4781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https://www.chosun.com/site/data/html_dir/2019/06/24/2019062401863.html</a:t>
            </a:r>
            <a:endParaRPr lang="ko-KR" altLang="en-US" sz="10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600A2-0A89-22DE-2D5E-F5AFCEA0D725}"/>
              </a:ext>
            </a:extLst>
          </p:cNvPr>
          <p:cNvSpPr txBox="1"/>
          <p:nvPr/>
        </p:nvSpPr>
        <p:spPr>
          <a:xfrm>
            <a:off x="477520" y="278618"/>
            <a:ext cx="4198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국내외 관광객 모두 이용 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C3271B-E922-08AC-06EF-8FC2FCF827E3}"/>
              </a:ext>
            </a:extLst>
          </p:cNvPr>
          <p:cNvSpPr txBox="1"/>
          <p:nvPr/>
        </p:nvSpPr>
        <p:spPr>
          <a:xfrm>
            <a:off x="477518" y="1219200"/>
            <a:ext cx="831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국내 관광객은 물론 외국인 관광객들도 이용할 수 있도록 다양한 언어를 제공한다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endParaRPr lang="ko-KR" altLang="en-US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2FDD915-1F0F-CE2C-99D4-1C1A662BF018}"/>
              </a:ext>
            </a:extLst>
          </p:cNvPr>
          <p:cNvSpPr/>
          <p:nvPr/>
        </p:nvSpPr>
        <p:spPr>
          <a:xfrm>
            <a:off x="477519" y="6091902"/>
            <a:ext cx="623402" cy="506514"/>
          </a:xfrm>
          <a:prstGeom prst="rightArrow">
            <a:avLst/>
          </a:prstGeom>
          <a:solidFill>
            <a:srgbClr val="6EA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264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연결선: 구부러짐 57">
            <a:extLst>
              <a:ext uri="{FF2B5EF4-FFF2-40B4-BE49-F238E27FC236}">
                <a16:creationId xmlns:a16="http://schemas.microsoft.com/office/drawing/2014/main" id="{DC392A2C-817A-30BE-9530-B3A9F812AA4A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>
          <a:xfrm rot="16200000" flipV="1">
            <a:off x="3154528" y="2715857"/>
            <a:ext cx="1108240" cy="4812412"/>
          </a:xfrm>
          <a:prstGeom prst="curvedConnector3">
            <a:avLst>
              <a:gd name="adj1" fmla="val 57073"/>
            </a:avLst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20FD663-9BEC-3C24-5023-FCC8FFCE4368}"/>
              </a:ext>
            </a:extLst>
          </p:cNvPr>
          <p:cNvSpPr/>
          <p:nvPr/>
        </p:nvSpPr>
        <p:spPr>
          <a:xfrm flipV="1">
            <a:off x="4820485" y="5676183"/>
            <a:ext cx="2588738" cy="135366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E3D86DB-5CE1-4E6A-CB4E-F74A66F0329B}"/>
              </a:ext>
            </a:extLst>
          </p:cNvPr>
          <p:cNvSpPr/>
          <p:nvPr/>
        </p:nvSpPr>
        <p:spPr>
          <a:xfrm flipV="1">
            <a:off x="1157334" y="4333203"/>
            <a:ext cx="290215" cy="234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F823DDF8-E2B7-6F39-EBBD-003F1CE9CF1B}"/>
              </a:ext>
            </a:extLst>
          </p:cNvPr>
          <p:cNvCxnSpPr>
            <a:cxnSpLocks/>
            <a:stCxn id="56" idx="2"/>
            <a:endCxn id="63" idx="0"/>
          </p:cNvCxnSpPr>
          <p:nvPr/>
        </p:nvCxnSpPr>
        <p:spPr>
          <a:xfrm rot="16200000" flipV="1">
            <a:off x="4321354" y="3882682"/>
            <a:ext cx="1108240" cy="2478761"/>
          </a:xfrm>
          <a:prstGeom prst="curvedConnector3">
            <a:avLst>
              <a:gd name="adj1" fmla="val 21711"/>
            </a:avLst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3C0D554-997C-F970-9D08-D2F01CE4CA3E}"/>
              </a:ext>
            </a:extLst>
          </p:cNvPr>
          <p:cNvSpPr/>
          <p:nvPr/>
        </p:nvSpPr>
        <p:spPr>
          <a:xfrm flipV="1">
            <a:off x="3490985" y="4333203"/>
            <a:ext cx="290215" cy="234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A3FDB070-732C-6CD0-D5D2-31529C73BDE6}"/>
              </a:ext>
            </a:extLst>
          </p:cNvPr>
          <p:cNvCxnSpPr>
            <a:cxnSpLocks/>
            <a:stCxn id="56" idx="2"/>
            <a:endCxn id="66" idx="0"/>
          </p:cNvCxnSpPr>
          <p:nvPr/>
        </p:nvCxnSpPr>
        <p:spPr>
          <a:xfrm rot="16200000" flipV="1">
            <a:off x="5560734" y="5122062"/>
            <a:ext cx="1108240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5FA8409-C8E3-950D-B079-E04C302E3D85}"/>
              </a:ext>
            </a:extLst>
          </p:cNvPr>
          <p:cNvSpPr/>
          <p:nvPr/>
        </p:nvSpPr>
        <p:spPr>
          <a:xfrm flipV="1">
            <a:off x="5969745" y="4333203"/>
            <a:ext cx="290215" cy="234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연결선: 구부러짐 67">
            <a:extLst>
              <a:ext uri="{FF2B5EF4-FFF2-40B4-BE49-F238E27FC236}">
                <a16:creationId xmlns:a16="http://schemas.microsoft.com/office/drawing/2014/main" id="{93C83348-569E-DAE9-116C-BF0AA21FEEA3}"/>
              </a:ext>
            </a:extLst>
          </p:cNvPr>
          <p:cNvCxnSpPr>
            <a:cxnSpLocks/>
            <a:stCxn id="56" idx="2"/>
            <a:endCxn id="69" idx="0"/>
          </p:cNvCxnSpPr>
          <p:nvPr/>
        </p:nvCxnSpPr>
        <p:spPr>
          <a:xfrm rot="5400000" flipH="1" flipV="1">
            <a:off x="6785351" y="3897446"/>
            <a:ext cx="1108240" cy="2449235"/>
          </a:xfrm>
          <a:prstGeom prst="curvedConnector3">
            <a:avLst>
              <a:gd name="adj1" fmla="val 53536"/>
            </a:avLst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B07F175-90AA-EDCC-9BAC-38B35E2F8C48}"/>
              </a:ext>
            </a:extLst>
          </p:cNvPr>
          <p:cNvSpPr/>
          <p:nvPr/>
        </p:nvSpPr>
        <p:spPr>
          <a:xfrm flipH="1" flipV="1">
            <a:off x="8418982" y="4333203"/>
            <a:ext cx="290215" cy="234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201CFF2B-71D7-D19E-334E-A98808B9F095}"/>
              </a:ext>
            </a:extLst>
          </p:cNvPr>
          <p:cNvCxnSpPr>
            <a:cxnSpLocks/>
            <a:stCxn id="56" idx="2"/>
            <a:endCxn id="71" idx="0"/>
          </p:cNvCxnSpPr>
          <p:nvPr/>
        </p:nvCxnSpPr>
        <p:spPr>
          <a:xfrm rot="5400000" flipH="1" flipV="1">
            <a:off x="7989117" y="2693680"/>
            <a:ext cx="1108240" cy="4856767"/>
          </a:xfrm>
          <a:prstGeom prst="curvedConnector3">
            <a:avLst>
              <a:gd name="adj1" fmla="val 41749"/>
            </a:avLst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EEDA520-6C7F-B8C3-9060-F8D65C7FE90D}"/>
              </a:ext>
            </a:extLst>
          </p:cNvPr>
          <p:cNvSpPr/>
          <p:nvPr/>
        </p:nvSpPr>
        <p:spPr>
          <a:xfrm flipH="1" flipV="1">
            <a:off x="10826514" y="4333203"/>
            <a:ext cx="290215" cy="234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E950DF4-24E9-32F4-6838-AAA79637EB21}"/>
              </a:ext>
            </a:extLst>
          </p:cNvPr>
          <p:cNvSpPr/>
          <p:nvPr/>
        </p:nvSpPr>
        <p:spPr>
          <a:xfrm>
            <a:off x="265341" y="667995"/>
            <a:ext cx="2162176" cy="3657600"/>
          </a:xfrm>
          <a:prstGeom prst="roundRect">
            <a:avLst>
              <a:gd name="adj" fmla="val 10189"/>
            </a:avLst>
          </a:prstGeom>
          <a:solidFill>
            <a:srgbClr val="E06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4083540-290C-48B5-33C6-59327F7BA0A4}"/>
              </a:ext>
            </a:extLst>
          </p:cNvPr>
          <p:cNvSpPr/>
          <p:nvPr/>
        </p:nvSpPr>
        <p:spPr>
          <a:xfrm>
            <a:off x="2632911" y="667995"/>
            <a:ext cx="2162175" cy="3657600"/>
          </a:xfrm>
          <a:prstGeom prst="roundRect">
            <a:avLst>
              <a:gd name="adj" fmla="val 14653"/>
            </a:avLst>
          </a:prstGeom>
          <a:solidFill>
            <a:srgbClr val="F2B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77DEEE7-474F-52B5-3235-C02265E65F32}"/>
              </a:ext>
            </a:extLst>
          </p:cNvPr>
          <p:cNvSpPr/>
          <p:nvPr/>
        </p:nvSpPr>
        <p:spPr>
          <a:xfrm>
            <a:off x="5003269" y="667995"/>
            <a:ext cx="2162175" cy="3657600"/>
          </a:xfrm>
          <a:prstGeom prst="roundRect">
            <a:avLst>
              <a:gd name="adj" fmla="val 15056"/>
            </a:avLst>
          </a:prstGeom>
          <a:solidFill>
            <a:srgbClr val="6EA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AC0854C-D21A-5559-FAA3-DB176ECCC042}"/>
              </a:ext>
            </a:extLst>
          </p:cNvPr>
          <p:cNvSpPr/>
          <p:nvPr/>
        </p:nvSpPr>
        <p:spPr>
          <a:xfrm>
            <a:off x="7376764" y="667995"/>
            <a:ext cx="2162175" cy="3657600"/>
          </a:xfrm>
          <a:prstGeom prst="roundRect">
            <a:avLst>
              <a:gd name="adj" fmla="val 14653"/>
            </a:avLst>
          </a:prstGeom>
          <a:solidFill>
            <a:srgbClr val="449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C008FC2-BEEE-9E42-4A10-DAC05787077A}"/>
              </a:ext>
            </a:extLst>
          </p:cNvPr>
          <p:cNvSpPr/>
          <p:nvPr/>
        </p:nvSpPr>
        <p:spPr>
          <a:xfrm>
            <a:off x="9739508" y="667995"/>
            <a:ext cx="2162175" cy="3657600"/>
          </a:xfrm>
          <a:prstGeom prst="roundRect">
            <a:avLst>
              <a:gd name="adj" fmla="val 14250"/>
            </a:avLst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5E2C04-01EB-AA11-E27A-DC334B3480C7}"/>
              </a:ext>
            </a:extLst>
          </p:cNvPr>
          <p:cNvSpPr txBox="1"/>
          <p:nvPr/>
        </p:nvSpPr>
        <p:spPr>
          <a:xfrm>
            <a:off x="477747" y="2019741"/>
            <a:ext cx="17653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아이디어</a:t>
            </a:r>
            <a:br>
              <a:rPr lang="en-US" altLang="ko-KR" sz="28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</a:br>
            <a:r>
              <a:rPr lang="ko-KR" altLang="en-US" sz="28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제안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B4BB6-70B7-04E0-0941-0322E51E194E}"/>
              </a:ext>
            </a:extLst>
          </p:cNvPr>
          <p:cNvSpPr txBox="1"/>
          <p:nvPr/>
        </p:nvSpPr>
        <p:spPr>
          <a:xfrm>
            <a:off x="2769117" y="2019741"/>
            <a:ext cx="1889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아이디어</a:t>
            </a:r>
            <a:br>
              <a:rPr lang="en-US" altLang="ko-KR" sz="28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</a:br>
            <a:r>
              <a:rPr lang="ko-KR" altLang="en-US" sz="28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제안 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984396-3479-BBDF-192E-B8D03A80A036}"/>
              </a:ext>
            </a:extLst>
          </p:cNvPr>
          <p:cNvSpPr txBox="1"/>
          <p:nvPr/>
        </p:nvSpPr>
        <p:spPr>
          <a:xfrm>
            <a:off x="5132070" y="2019741"/>
            <a:ext cx="1889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아이디어</a:t>
            </a:r>
            <a:br>
              <a:rPr lang="en-US" altLang="ko-KR" sz="28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</a:br>
            <a:r>
              <a:rPr lang="ko-KR" altLang="en-US" sz="28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제안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0578E-8310-1949-3E6A-EA0A8914A431}"/>
              </a:ext>
            </a:extLst>
          </p:cNvPr>
          <p:cNvSpPr txBox="1"/>
          <p:nvPr/>
        </p:nvSpPr>
        <p:spPr>
          <a:xfrm>
            <a:off x="9843680" y="2235184"/>
            <a:ext cx="1889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기대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F5B74F-30B1-6A64-2F7B-D0476DB2B4FA}"/>
              </a:ext>
            </a:extLst>
          </p:cNvPr>
          <p:cNvSpPr txBox="1"/>
          <p:nvPr/>
        </p:nvSpPr>
        <p:spPr>
          <a:xfrm>
            <a:off x="7531008" y="2019741"/>
            <a:ext cx="1889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아이디어</a:t>
            </a:r>
            <a:br>
              <a:rPr lang="en-US" altLang="ko-KR" sz="28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</a:br>
            <a:r>
              <a:rPr lang="ko-KR" altLang="en-US" sz="28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소개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286128F-A08D-C112-8E7D-8E170224CA03}"/>
              </a:ext>
            </a:extLst>
          </p:cNvPr>
          <p:cNvGrpSpPr/>
          <p:nvPr/>
        </p:nvGrpSpPr>
        <p:grpSpPr>
          <a:xfrm>
            <a:off x="265340" y="667995"/>
            <a:ext cx="2162177" cy="3657600"/>
            <a:chOff x="0" y="2133600"/>
            <a:chExt cx="2967461" cy="5307499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EB19C01-3CC0-A769-A61A-29101F1F014B}"/>
                </a:ext>
              </a:extLst>
            </p:cNvPr>
            <p:cNvSpPr/>
            <p:nvPr/>
          </p:nvSpPr>
          <p:spPr>
            <a:xfrm>
              <a:off x="0" y="2133600"/>
              <a:ext cx="2967461" cy="5307499"/>
            </a:xfrm>
            <a:prstGeom prst="roundRect">
              <a:avLst>
                <a:gd name="adj" fmla="val 11457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다리꼴 11">
              <a:extLst>
                <a:ext uri="{FF2B5EF4-FFF2-40B4-BE49-F238E27FC236}">
                  <a16:creationId xmlns:a16="http://schemas.microsoft.com/office/drawing/2014/main" id="{817EAE69-E4CE-323E-DEE3-65DB8CD597D0}"/>
                </a:ext>
              </a:extLst>
            </p:cNvPr>
            <p:cNvSpPr/>
            <p:nvPr/>
          </p:nvSpPr>
          <p:spPr>
            <a:xfrm rot="10800000">
              <a:off x="598479" y="2144644"/>
              <a:ext cx="1770502" cy="323899"/>
            </a:xfrm>
            <a:custGeom>
              <a:avLst/>
              <a:gdLst>
                <a:gd name="connsiteX0" fmla="*/ 0 w 1548142"/>
                <a:gd name="connsiteY0" fmla="*/ 262550 h 262550"/>
                <a:gd name="connsiteX1" fmla="*/ 192386 w 1548142"/>
                <a:gd name="connsiteY1" fmla="*/ 0 h 262550"/>
                <a:gd name="connsiteX2" fmla="*/ 1355756 w 1548142"/>
                <a:gd name="connsiteY2" fmla="*/ 0 h 262550"/>
                <a:gd name="connsiteX3" fmla="*/ 1548142 w 1548142"/>
                <a:gd name="connsiteY3" fmla="*/ 262550 h 262550"/>
                <a:gd name="connsiteX4" fmla="*/ 0 w 1548142"/>
                <a:gd name="connsiteY4" fmla="*/ 262550 h 262550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55756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55756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255760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255760 w 1548142"/>
                <a:gd name="connsiteY1" fmla="*/ 871 h 263421"/>
                <a:gd name="connsiteX2" fmla="*/ 823864 w 1548142"/>
                <a:gd name="connsiteY2" fmla="*/ 869 h 263421"/>
                <a:gd name="connsiteX3" fmla="*/ 1384586 w 1548142"/>
                <a:gd name="connsiteY3" fmla="*/ 1410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75552 h 275552"/>
                <a:gd name="connsiteX1" fmla="*/ 255760 w 1548142"/>
                <a:gd name="connsiteY1" fmla="*/ 13002 h 275552"/>
                <a:gd name="connsiteX2" fmla="*/ 823864 w 1548142"/>
                <a:gd name="connsiteY2" fmla="*/ 13000 h 275552"/>
                <a:gd name="connsiteX3" fmla="*/ 1384586 w 1548142"/>
                <a:gd name="connsiteY3" fmla="*/ 26232 h 275552"/>
                <a:gd name="connsiteX4" fmla="*/ 1548142 w 1548142"/>
                <a:gd name="connsiteY4" fmla="*/ 275552 h 275552"/>
                <a:gd name="connsiteX5" fmla="*/ 0 w 1548142"/>
                <a:gd name="connsiteY5" fmla="*/ 275552 h 275552"/>
                <a:gd name="connsiteX0" fmla="*/ 0 w 1548142"/>
                <a:gd name="connsiteY0" fmla="*/ 275552 h 275552"/>
                <a:gd name="connsiteX1" fmla="*/ 255760 w 1548142"/>
                <a:gd name="connsiteY1" fmla="*/ 13002 h 275552"/>
                <a:gd name="connsiteX2" fmla="*/ 823864 w 1548142"/>
                <a:gd name="connsiteY2" fmla="*/ 13000 h 275552"/>
                <a:gd name="connsiteX3" fmla="*/ 1384586 w 1548142"/>
                <a:gd name="connsiteY3" fmla="*/ 26232 h 275552"/>
                <a:gd name="connsiteX4" fmla="*/ 1548142 w 1548142"/>
                <a:gd name="connsiteY4" fmla="*/ 275552 h 275552"/>
                <a:gd name="connsiteX5" fmla="*/ 0 w 1548142"/>
                <a:gd name="connsiteY5" fmla="*/ 275552 h 275552"/>
                <a:gd name="connsiteX0" fmla="*/ 0 w 1548142"/>
                <a:gd name="connsiteY0" fmla="*/ 272082 h 272082"/>
                <a:gd name="connsiteX1" fmla="*/ 255760 w 1548142"/>
                <a:gd name="connsiteY1" fmla="*/ 9532 h 272082"/>
                <a:gd name="connsiteX2" fmla="*/ 823864 w 1548142"/>
                <a:gd name="connsiteY2" fmla="*/ 9530 h 272082"/>
                <a:gd name="connsiteX3" fmla="*/ 1364896 w 1548142"/>
                <a:gd name="connsiteY3" fmla="*/ 28432 h 272082"/>
                <a:gd name="connsiteX4" fmla="*/ 1548142 w 1548142"/>
                <a:gd name="connsiteY4" fmla="*/ 272082 h 272082"/>
                <a:gd name="connsiteX5" fmla="*/ 0 w 1548142"/>
                <a:gd name="connsiteY5" fmla="*/ 272082 h 272082"/>
                <a:gd name="connsiteX0" fmla="*/ 0 w 1548142"/>
                <a:gd name="connsiteY0" fmla="*/ 264587 h 264587"/>
                <a:gd name="connsiteX1" fmla="*/ 255760 w 1548142"/>
                <a:gd name="connsiteY1" fmla="*/ 2037 h 264587"/>
                <a:gd name="connsiteX2" fmla="*/ 823864 w 1548142"/>
                <a:gd name="connsiteY2" fmla="*/ 2035 h 264587"/>
                <a:gd name="connsiteX3" fmla="*/ 1364896 w 1548142"/>
                <a:gd name="connsiteY3" fmla="*/ 20937 h 264587"/>
                <a:gd name="connsiteX4" fmla="*/ 1548142 w 1548142"/>
                <a:gd name="connsiteY4" fmla="*/ 264587 h 264587"/>
                <a:gd name="connsiteX5" fmla="*/ 0 w 1548142"/>
                <a:gd name="connsiteY5" fmla="*/ 264587 h 264587"/>
                <a:gd name="connsiteX0" fmla="*/ 0 w 1548142"/>
                <a:gd name="connsiteY0" fmla="*/ 264587 h 264587"/>
                <a:gd name="connsiteX1" fmla="*/ 255760 w 1548142"/>
                <a:gd name="connsiteY1" fmla="*/ 2037 h 264587"/>
                <a:gd name="connsiteX2" fmla="*/ 823864 w 1548142"/>
                <a:gd name="connsiteY2" fmla="*/ 2035 h 264587"/>
                <a:gd name="connsiteX3" fmla="*/ 1364896 w 1548142"/>
                <a:gd name="connsiteY3" fmla="*/ 20937 h 264587"/>
                <a:gd name="connsiteX4" fmla="*/ 1548142 w 1548142"/>
                <a:gd name="connsiteY4" fmla="*/ 264587 h 264587"/>
                <a:gd name="connsiteX5" fmla="*/ 0 w 1548142"/>
                <a:gd name="connsiteY5" fmla="*/ 264587 h 264587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92445"/>
                <a:gd name="connsiteY0" fmla="*/ 265199 h 265199"/>
                <a:gd name="connsiteX1" fmla="*/ 255760 w 1592445"/>
                <a:gd name="connsiteY1" fmla="*/ 2649 h 265199"/>
                <a:gd name="connsiteX2" fmla="*/ 823864 w 1592445"/>
                <a:gd name="connsiteY2" fmla="*/ 2647 h 265199"/>
                <a:gd name="connsiteX3" fmla="*/ 1364896 w 1592445"/>
                <a:gd name="connsiteY3" fmla="*/ 21549 h 265199"/>
                <a:gd name="connsiteX4" fmla="*/ 1592445 w 1592445"/>
                <a:gd name="connsiteY4" fmla="*/ 265199 h 265199"/>
                <a:gd name="connsiteX5" fmla="*/ 0 w 1592445"/>
                <a:gd name="connsiteY5" fmla="*/ 265199 h 265199"/>
                <a:gd name="connsiteX0" fmla="*/ 0 w 1592445"/>
                <a:gd name="connsiteY0" fmla="*/ 265199 h 265199"/>
                <a:gd name="connsiteX1" fmla="*/ 253298 w 1592445"/>
                <a:gd name="connsiteY1" fmla="*/ 5484 h 265199"/>
                <a:gd name="connsiteX2" fmla="*/ 823864 w 1592445"/>
                <a:gd name="connsiteY2" fmla="*/ 2647 h 265199"/>
                <a:gd name="connsiteX3" fmla="*/ 1364896 w 1592445"/>
                <a:gd name="connsiteY3" fmla="*/ 21549 h 265199"/>
                <a:gd name="connsiteX4" fmla="*/ 1592445 w 1592445"/>
                <a:gd name="connsiteY4" fmla="*/ 265199 h 265199"/>
                <a:gd name="connsiteX5" fmla="*/ 0 w 1592445"/>
                <a:gd name="connsiteY5" fmla="*/ 265199 h 265199"/>
                <a:gd name="connsiteX0" fmla="*/ 0 w 1592445"/>
                <a:gd name="connsiteY0" fmla="*/ 268261 h 268261"/>
                <a:gd name="connsiteX1" fmla="*/ 253298 w 1592445"/>
                <a:gd name="connsiteY1" fmla="*/ 8546 h 268261"/>
                <a:gd name="connsiteX2" fmla="*/ 823864 w 1592445"/>
                <a:gd name="connsiteY2" fmla="*/ 5709 h 268261"/>
                <a:gd name="connsiteX3" fmla="*/ 1364896 w 1592445"/>
                <a:gd name="connsiteY3" fmla="*/ 24611 h 268261"/>
                <a:gd name="connsiteX4" fmla="*/ 1592445 w 1592445"/>
                <a:gd name="connsiteY4" fmla="*/ 268261 h 268261"/>
                <a:gd name="connsiteX5" fmla="*/ 0 w 1592445"/>
                <a:gd name="connsiteY5" fmla="*/ 268261 h 268261"/>
                <a:gd name="connsiteX0" fmla="*/ 0 w 1592445"/>
                <a:gd name="connsiteY0" fmla="*/ 268261 h 268261"/>
                <a:gd name="connsiteX1" fmla="*/ 253298 w 1592445"/>
                <a:gd name="connsiteY1" fmla="*/ 8546 h 268261"/>
                <a:gd name="connsiteX2" fmla="*/ 823864 w 1592445"/>
                <a:gd name="connsiteY2" fmla="*/ 5709 h 268261"/>
                <a:gd name="connsiteX3" fmla="*/ 1364896 w 1592445"/>
                <a:gd name="connsiteY3" fmla="*/ 24611 h 268261"/>
                <a:gd name="connsiteX4" fmla="*/ 1592445 w 1592445"/>
                <a:gd name="connsiteY4" fmla="*/ 268261 h 268261"/>
                <a:gd name="connsiteX5" fmla="*/ 0 w 1592445"/>
                <a:gd name="connsiteY5" fmla="*/ 268261 h 268261"/>
                <a:gd name="connsiteX0" fmla="*/ 0 w 1592445"/>
                <a:gd name="connsiteY0" fmla="*/ 267010 h 267010"/>
                <a:gd name="connsiteX1" fmla="*/ 253298 w 1592445"/>
                <a:gd name="connsiteY1" fmla="*/ 7295 h 267010"/>
                <a:gd name="connsiteX2" fmla="*/ 823864 w 1592445"/>
                <a:gd name="connsiteY2" fmla="*/ 4458 h 267010"/>
                <a:gd name="connsiteX3" fmla="*/ 1364896 w 1592445"/>
                <a:gd name="connsiteY3" fmla="*/ 23360 h 267010"/>
                <a:gd name="connsiteX4" fmla="*/ 1592445 w 1592445"/>
                <a:gd name="connsiteY4" fmla="*/ 267010 h 267010"/>
                <a:gd name="connsiteX5" fmla="*/ 0 w 1592445"/>
                <a:gd name="connsiteY5" fmla="*/ 267010 h 267010"/>
                <a:gd name="connsiteX0" fmla="*/ 0 w 1592445"/>
                <a:gd name="connsiteY0" fmla="*/ 265200 h 265200"/>
                <a:gd name="connsiteX1" fmla="*/ 258221 w 1592445"/>
                <a:gd name="connsiteY1" fmla="*/ 10210 h 265200"/>
                <a:gd name="connsiteX2" fmla="*/ 823864 w 1592445"/>
                <a:gd name="connsiteY2" fmla="*/ 2648 h 265200"/>
                <a:gd name="connsiteX3" fmla="*/ 1364896 w 1592445"/>
                <a:gd name="connsiteY3" fmla="*/ 21550 h 265200"/>
                <a:gd name="connsiteX4" fmla="*/ 1592445 w 1592445"/>
                <a:gd name="connsiteY4" fmla="*/ 265200 h 265200"/>
                <a:gd name="connsiteX5" fmla="*/ 0 w 1592445"/>
                <a:gd name="connsiteY5" fmla="*/ 265200 h 265200"/>
                <a:gd name="connsiteX0" fmla="*/ 0 w 1592445"/>
                <a:gd name="connsiteY0" fmla="*/ 265200 h 265200"/>
                <a:gd name="connsiteX1" fmla="*/ 258221 w 1592445"/>
                <a:gd name="connsiteY1" fmla="*/ 10210 h 265200"/>
                <a:gd name="connsiteX2" fmla="*/ 823864 w 1592445"/>
                <a:gd name="connsiteY2" fmla="*/ 2648 h 265200"/>
                <a:gd name="connsiteX3" fmla="*/ 1364896 w 1592445"/>
                <a:gd name="connsiteY3" fmla="*/ 21550 h 265200"/>
                <a:gd name="connsiteX4" fmla="*/ 1592445 w 1592445"/>
                <a:gd name="connsiteY4" fmla="*/ 265200 h 265200"/>
                <a:gd name="connsiteX5" fmla="*/ 0 w 1592445"/>
                <a:gd name="connsiteY5" fmla="*/ 265200 h 265200"/>
                <a:gd name="connsiteX0" fmla="*/ 0 w 1592445"/>
                <a:gd name="connsiteY0" fmla="*/ 267588 h 267588"/>
                <a:gd name="connsiteX1" fmla="*/ 258221 w 1592445"/>
                <a:gd name="connsiteY1" fmla="*/ 12598 h 267588"/>
                <a:gd name="connsiteX2" fmla="*/ 809097 w 1592445"/>
                <a:gd name="connsiteY2" fmla="*/ 1256 h 267588"/>
                <a:gd name="connsiteX3" fmla="*/ 1364896 w 1592445"/>
                <a:gd name="connsiteY3" fmla="*/ 23938 h 267588"/>
                <a:gd name="connsiteX4" fmla="*/ 1592445 w 1592445"/>
                <a:gd name="connsiteY4" fmla="*/ 267588 h 267588"/>
                <a:gd name="connsiteX5" fmla="*/ 0 w 1592445"/>
                <a:gd name="connsiteY5" fmla="*/ 267588 h 267588"/>
                <a:gd name="connsiteX0" fmla="*/ 0 w 1592445"/>
                <a:gd name="connsiteY0" fmla="*/ 266343 h 266343"/>
                <a:gd name="connsiteX1" fmla="*/ 258221 w 1592445"/>
                <a:gd name="connsiteY1" fmla="*/ 11353 h 266343"/>
                <a:gd name="connsiteX2" fmla="*/ 809097 w 1592445"/>
                <a:gd name="connsiteY2" fmla="*/ 11 h 266343"/>
                <a:gd name="connsiteX3" fmla="*/ 1364896 w 1592445"/>
                <a:gd name="connsiteY3" fmla="*/ 22693 h 266343"/>
                <a:gd name="connsiteX4" fmla="*/ 1592445 w 1592445"/>
                <a:gd name="connsiteY4" fmla="*/ 266343 h 266343"/>
                <a:gd name="connsiteX5" fmla="*/ 0 w 1592445"/>
                <a:gd name="connsiteY5" fmla="*/ 266343 h 266343"/>
                <a:gd name="connsiteX0" fmla="*/ 0 w 1592445"/>
                <a:gd name="connsiteY0" fmla="*/ 266332 h 266332"/>
                <a:gd name="connsiteX1" fmla="*/ 258221 w 1592445"/>
                <a:gd name="connsiteY1" fmla="*/ 11342 h 266332"/>
                <a:gd name="connsiteX2" fmla="*/ 809097 w 1592445"/>
                <a:gd name="connsiteY2" fmla="*/ 0 h 266332"/>
                <a:gd name="connsiteX3" fmla="*/ 1364896 w 1592445"/>
                <a:gd name="connsiteY3" fmla="*/ 30242 h 266332"/>
                <a:gd name="connsiteX4" fmla="*/ 1592445 w 1592445"/>
                <a:gd name="connsiteY4" fmla="*/ 266332 h 266332"/>
                <a:gd name="connsiteX5" fmla="*/ 0 w 1592445"/>
                <a:gd name="connsiteY5" fmla="*/ 266332 h 266332"/>
                <a:gd name="connsiteX0" fmla="*/ 0 w 1592445"/>
                <a:gd name="connsiteY0" fmla="*/ 266332 h 266332"/>
                <a:gd name="connsiteX1" fmla="*/ 248376 w 1592445"/>
                <a:gd name="connsiteY1" fmla="*/ 14177 h 266332"/>
                <a:gd name="connsiteX2" fmla="*/ 809097 w 1592445"/>
                <a:gd name="connsiteY2" fmla="*/ 0 h 266332"/>
                <a:gd name="connsiteX3" fmla="*/ 1364896 w 1592445"/>
                <a:gd name="connsiteY3" fmla="*/ 30242 h 266332"/>
                <a:gd name="connsiteX4" fmla="*/ 1592445 w 1592445"/>
                <a:gd name="connsiteY4" fmla="*/ 266332 h 266332"/>
                <a:gd name="connsiteX5" fmla="*/ 0 w 1592445"/>
                <a:gd name="connsiteY5" fmla="*/ 266332 h 26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2445" h="266332">
                  <a:moveTo>
                    <a:pt x="0" y="266332"/>
                  </a:moveTo>
                  <a:cubicBezTo>
                    <a:pt x="84433" y="179760"/>
                    <a:pt x="176249" y="31763"/>
                    <a:pt x="248376" y="14177"/>
                  </a:cubicBezTo>
                  <a:cubicBezTo>
                    <a:pt x="325347" y="-944"/>
                    <a:pt x="618908" y="946"/>
                    <a:pt x="809097" y="0"/>
                  </a:cubicBezTo>
                  <a:cubicBezTo>
                    <a:pt x="998466" y="2836"/>
                    <a:pt x="1252360" y="-1739"/>
                    <a:pt x="1364896" y="30242"/>
                  </a:cubicBezTo>
                  <a:cubicBezTo>
                    <a:pt x="1448951" y="55703"/>
                    <a:pt x="1537926" y="183225"/>
                    <a:pt x="1592445" y="266332"/>
                  </a:cubicBezTo>
                  <a:lnTo>
                    <a:pt x="0" y="266332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3180311-4981-02FE-F819-873657C96F38}"/>
                </a:ext>
              </a:extLst>
            </p:cNvPr>
            <p:cNvSpPr/>
            <p:nvPr/>
          </p:nvSpPr>
          <p:spPr>
            <a:xfrm>
              <a:off x="1224211" y="2273465"/>
              <a:ext cx="524293" cy="7361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8FADDDF-E551-F450-E27C-35E8889A2C84}"/>
                </a:ext>
              </a:extLst>
            </p:cNvPr>
            <p:cNvSpPr/>
            <p:nvPr/>
          </p:nvSpPr>
          <p:spPr>
            <a:xfrm>
              <a:off x="1796722" y="2255061"/>
              <a:ext cx="102585" cy="1104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2D2429-910D-94F9-2AD8-2035B7BAC25A}"/>
              </a:ext>
            </a:extLst>
          </p:cNvPr>
          <p:cNvGrpSpPr/>
          <p:nvPr/>
        </p:nvGrpSpPr>
        <p:grpSpPr>
          <a:xfrm>
            <a:off x="2632909" y="667995"/>
            <a:ext cx="2162177" cy="3657600"/>
            <a:chOff x="0" y="2133600"/>
            <a:chExt cx="2967461" cy="5307499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CF6EDC7-420C-5F4F-4063-42489815F5C3}"/>
                </a:ext>
              </a:extLst>
            </p:cNvPr>
            <p:cNvSpPr/>
            <p:nvPr/>
          </p:nvSpPr>
          <p:spPr>
            <a:xfrm>
              <a:off x="0" y="2133600"/>
              <a:ext cx="2967461" cy="5307499"/>
            </a:xfrm>
            <a:prstGeom prst="roundRect">
              <a:avLst>
                <a:gd name="adj" fmla="val 11457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다리꼴 11">
              <a:extLst>
                <a:ext uri="{FF2B5EF4-FFF2-40B4-BE49-F238E27FC236}">
                  <a16:creationId xmlns:a16="http://schemas.microsoft.com/office/drawing/2014/main" id="{B0F6CC82-2B02-7095-1D8F-782235B3EBD2}"/>
                </a:ext>
              </a:extLst>
            </p:cNvPr>
            <p:cNvSpPr/>
            <p:nvPr/>
          </p:nvSpPr>
          <p:spPr>
            <a:xfrm rot="10800000">
              <a:off x="598479" y="2144644"/>
              <a:ext cx="1770502" cy="323899"/>
            </a:xfrm>
            <a:custGeom>
              <a:avLst/>
              <a:gdLst>
                <a:gd name="connsiteX0" fmla="*/ 0 w 1548142"/>
                <a:gd name="connsiteY0" fmla="*/ 262550 h 262550"/>
                <a:gd name="connsiteX1" fmla="*/ 192386 w 1548142"/>
                <a:gd name="connsiteY1" fmla="*/ 0 h 262550"/>
                <a:gd name="connsiteX2" fmla="*/ 1355756 w 1548142"/>
                <a:gd name="connsiteY2" fmla="*/ 0 h 262550"/>
                <a:gd name="connsiteX3" fmla="*/ 1548142 w 1548142"/>
                <a:gd name="connsiteY3" fmla="*/ 262550 h 262550"/>
                <a:gd name="connsiteX4" fmla="*/ 0 w 1548142"/>
                <a:gd name="connsiteY4" fmla="*/ 262550 h 262550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55756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55756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255760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255760 w 1548142"/>
                <a:gd name="connsiteY1" fmla="*/ 871 h 263421"/>
                <a:gd name="connsiteX2" fmla="*/ 823864 w 1548142"/>
                <a:gd name="connsiteY2" fmla="*/ 869 h 263421"/>
                <a:gd name="connsiteX3" fmla="*/ 1384586 w 1548142"/>
                <a:gd name="connsiteY3" fmla="*/ 1410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75552 h 275552"/>
                <a:gd name="connsiteX1" fmla="*/ 255760 w 1548142"/>
                <a:gd name="connsiteY1" fmla="*/ 13002 h 275552"/>
                <a:gd name="connsiteX2" fmla="*/ 823864 w 1548142"/>
                <a:gd name="connsiteY2" fmla="*/ 13000 h 275552"/>
                <a:gd name="connsiteX3" fmla="*/ 1384586 w 1548142"/>
                <a:gd name="connsiteY3" fmla="*/ 26232 h 275552"/>
                <a:gd name="connsiteX4" fmla="*/ 1548142 w 1548142"/>
                <a:gd name="connsiteY4" fmla="*/ 275552 h 275552"/>
                <a:gd name="connsiteX5" fmla="*/ 0 w 1548142"/>
                <a:gd name="connsiteY5" fmla="*/ 275552 h 275552"/>
                <a:gd name="connsiteX0" fmla="*/ 0 w 1548142"/>
                <a:gd name="connsiteY0" fmla="*/ 275552 h 275552"/>
                <a:gd name="connsiteX1" fmla="*/ 255760 w 1548142"/>
                <a:gd name="connsiteY1" fmla="*/ 13002 h 275552"/>
                <a:gd name="connsiteX2" fmla="*/ 823864 w 1548142"/>
                <a:gd name="connsiteY2" fmla="*/ 13000 h 275552"/>
                <a:gd name="connsiteX3" fmla="*/ 1384586 w 1548142"/>
                <a:gd name="connsiteY3" fmla="*/ 26232 h 275552"/>
                <a:gd name="connsiteX4" fmla="*/ 1548142 w 1548142"/>
                <a:gd name="connsiteY4" fmla="*/ 275552 h 275552"/>
                <a:gd name="connsiteX5" fmla="*/ 0 w 1548142"/>
                <a:gd name="connsiteY5" fmla="*/ 275552 h 275552"/>
                <a:gd name="connsiteX0" fmla="*/ 0 w 1548142"/>
                <a:gd name="connsiteY0" fmla="*/ 272082 h 272082"/>
                <a:gd name="connsiteX1" fmla="*/ 255760 w 1548142"/>
                <a:gd name="connsiteY1" fmla="*/ 9532 h 272082"/>
                <a:gd name="connsiteX2" fmla="*/ 823864 w 1548142"/>
                <a:gd name="connsiteY2" fmla="*/ 9530 h 272082"/>
                <a:gd name="connsiteX3" fmla="*/ 1364896 w 1548142"/>
                <a:gd name="connsiteY3" fmla="*/ 28432 h 272082"/>
                <a:gd name="connsiteX4" fmla="*/ 1548142 w 1548142"/>
                <a:gd name="connsiteY4" fmla="*/ 272082 h 272082"/>
                <a:gd name="connsiteX5" fmla="*/ 0 w 1548142"/>
                <a:gd name="connsiteY5" fmla="*/ 272082 h 272082"/>
                <a:gd name="connsiteX0" fmla="*/ 0 w 1548142"/>
                <a:gd name="connsiteY0" fmla="*/ 264587 h 264587"/>
                <a:gd name="connsiteX1" fmla="*/ 255760 w 1548142"/>
                <a:gd name="connsiteY1" fmla="*/ 2037 h 264587"/>
                <a:gd name="connsiteX2" fmla="*/ 823864 w 1548142"/>
                <a:gd name="connsiteY2" fmla="*/ 2035 h 264587"/>
                <a:gd name="connsiteX3" fmla="*/ 1364896 w 1548142"/>
                <a:gd name="connsiteY3" fmla="*/ 20937 h 264587"/>
                <a:gd name="connsiteX4" fmla="*/ 1548142 w 1548142"/>
                <a:gd name="connsiteY4" fmla="*/ 264587 h 264587"/>
                <a:gd name="connsiteX5" fmla="*/ 0 w 1548142"/>
                <a:gd name="connsiteY5" fmla="*/ 264587 h 264587"/>
                <a:gd name="connsiteX0" fmla="*/ 0 w 1548142"/>
                <a:gd name="connsiteY0" fmla="*/ 264587 h 264587"/>
                <a:gd name="connsiteX1" fmla="*/ 255760 w 1548142"/>
                <a:gd name="connsiteY1" fmla="*/ 2037 h 264587"/>
                <a:gd name="connsiteX2" fmla="*/ 823864 w 1548142"/>
                <a:gd name="connsiteY2" fmla="*/ 2035 h 264587"/>
                <a:gd name="connsiteX3" fmla="*/ 1364896 w 1548142"/>
                <a:gd name="connsiteY3" fmla="*/ 20937 h 264587"/>
                <a:gd name="connsiteX4" fmla="*/ 1548142 w 1548142"/>
                <a:gd name="connsiteY4" fmla="*/ 264587 h 264587"/>
                <a:gd name="connsiteX5" fmla="*/ 0 w 1548142"/>
                <a:gd name="connsiteY5" fmla="*/ 264587 h 264587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92445"/>
                <a:gd name="connsiteY0" fmla="*/ 265199 h 265199"/>
                <a:gd name="connsiteX1" fmla="*/ 255760 w 1592445"/>
                <a:gd name="connsiteY1" fmla="*/ 2649 h 265199"/>
                <a:gd name="connsiteX2" fmla="*/ 823864 w 1592445"/>
                <a:gd name="connsiteY2" fmla="*/ 2647 h 265199"/>
                <a:gd name="connsiteX3" fmla="*/ 1364896 w 1592445"/>
                <a:gd name="connsiteY3" fmla="*/ 21549 h 265199"/>
                <a:gd name="connsiteX4" fmla="*/ 1592445 w 1592445"/>
                <a:gd name="connsiteY4" fmla="*/ 265199 h 265199"/>
                <a:gd name="connsiteX5" fmla="*/ 0 w 1592445"/>
                <a:gd name="connsiteY5" fmla="*/ 265199 h 265199"/>
                <a:gd name="connsiteX0" fmla="*/ 0 w 1592445"/>
                <a:gd name="connsiteY0" fmla="*/ 265199 h 265199"/>
                <a:gd name="connsiteX1" fmla="*/ 253298 w 1592445"/>
                <a:gd name="connsiteY1" fmla="*/ 5484 h 265199"/>
                <a:gd name="connsiteX2" fmla="*/ 823864 w 1592445"/>
                <a:gd name="connsiteY2" fmla="*/ 2647 h 265199"/>
                <a:gd name="connsiteX3" fmla="*/ 1364896 w 1592445"/>
                <a:gd name="connsiteY3" fmla="*/ 21549 h 265199"/>
                <a:gd name="connsiteX4" fmla="*/ 1592445 w 1592445"/>
                <a:gd name="connsiteY4" fmla="*/ 265199 h 265199"/>
                <a:gd name="connsiteX5" fmla="*/ 0 w 1592445"/>
                <a:gd name="connsiteY5" fmla="*/ 265199 h 265199"/>
                <a:gd name="connsiteX0" fmla="*/ 0 w 1592445"/>
                <a:gd name="connsiteY0" fmla="*/ 268261 h 268261"/>
                <a:gd name="connsiteX1" fmla="*/ 253298 w 1592445"/>
                <a:gd name="connsiteY1" fmla="*/ 8546 h 268261"/>
                <a:gd name="connsiteX2" fmla="*/ 823864 w 1592445"/>
                <a:gd name="connsiteY2" fmla="*/ 5709 h 268261"/>
                <a:gd name="connsiteX3" fmla="*/ 1364896 w 1592445"/>
                <a:gd name="connsiteY3" fmla="*/ 24611 h 268261"/>
                <a:gd name="connsiteX4" fmla="*/ 1592445 w 1592445"/>
                <a:gd name="connsiteY4" fmla="*/ 268261 h 268261"/>
                <a:gd name="connsiteX5" fmla="*/ 0 w 1592445"/>
                <a:gd name="connsiteY5" fmla="*/ 268261 h 268261"/>
                <a:gd name="connsiteX0" fmla="*/ 0 w 1592445"/>
                <a:gd name="connsiteY0" fmla="*/ 268261 h 268261"/>
                <a:gd name="connsiteX1" fmla="*/ 253298 w 1592445"/>
                <a:gd name="connsiteY1" fmla="*/ 8546 h 268261"/>
                <a:gd name="connsiteX2" fmla="*/ 823864 w 1592445"/>
                <a:gd name="connsiteY2" fmla="*/ 5709 h 268261"/>
                <a:gd name="connsiteX3" fmla="*/ 1364896 w 1592445"/>
                <a:gd name="connsiteY3" fmla="*/ 24611 h 268261"/>
                <a:gd name="connsiteX4" fmla="*/ 1592445 w 1592445"/>
                <a:gd name="connsiteY4" fmla="*/ 268261 h 268261"/>
                <a:gd name="connsiteX5" fmla="*/ 0 w 1592445"/>
                <a:gd name="connsiteY5" fmla="*/ 268261 h 268261"/>
                <a:gd name="connsiteX0" fmla="*/ 0 w 1592445"/>
                <a:gd name="connsiteY0" fmla="*/ 267010 h 267010"/>
                <a:gd name="connsiteX1" fmla="*/ 253298 w 1592445"/>
                <a:gd name="connsiteY1" fmla="*/ 7295 h 267010"/>
                <a:gd name="connsiteX2" fmla="*/ 823864 w 1592445"/>
                <a:gd name="connsiteY2" fmla="*/ 4458 h 267010"/>
                <a:gd name="connsiteX3" fmla="*/ 1364896 w 1592445"/>
                <a:gd name="connsiteY3" fmla="*/ 23360 h 267010"/>
                <a:gd name="connsiteX4" fmla="*/ 1592445 w 1592445"/>
                <a:gd name="connsiteY4" fmla="*/ 267010 h 267010"/>
                <a:gd name="connsiteX5" fmla="*/ 0 w 1592445"/>
                <a:gd name="connsiteY5" fmla="*/ 267010 h 267010"/>
                <a:gd name="connsiteX0" fmla="*/ 0 w 1592445"/>
                <a:gd name="connsiteY0" fmla="*/ 265200 h 265200"/>
                <a:gd name="connsiteX1" fmla="*/ 258221 w 1592445"/>
                <a:gd name="connsiteY1" fmla="*/ 10210 h 265200"/>
                <a:gd name="connsiteX2" fmla="*/ 823864 w 1592445"/>
                <a:gd name="connsiteY2" fmla="*/ 2648 h 265200"/>
                <a:gd name="connsiteX3" fmla="*/ 1364896 w 1592445"/>
                <a:gd name="connsiteY3" fmla="*/ 21550 h 265200"/>
                <a:gd name="connsiteX4" fmla="*/ 1592445 w 1592445"/>
                <a:gd name="connsiteY4" fmla="*/ 265200 h 265200"/>
                <a:gd name="connsiteX5" fmla="*/ 0 w 1592445"/>
                <a:gd name="connsiteY5" fmla="*/ 265200 h 265200"/>
                <a:gd name="connsiteX0" fmla="*/ 0 w 1592445"/>
                <a:gd name="connsiteY0" fmla="*/ 265200 h 265200"/>
                <a:gd name="connsiteX1" fmla="*/ 258221 w 1592445"/>
                <a:gd name="connsiteY1" fmla="*/ 10210 h 265200"/>
                <a:gd name="connsiteX2" fmla="*/ 823864 w 1592445"/>
                <a:gd name="connsiteY2" fmla="*/ 2648 h 265200"/>
                <a:gd name="connsiteX3" fmla="*/ 1364896 w 1592445"/>
                <a:gd name="connsiteY3" fmla="*/ 21550 h 265200"/>
                <a:gd name="connsiteX4" fmla="*/ 1592445 w 1592445"/>
                <a:gd name="connsiteY4" fmla="*/ 265200 h 265200"/>
                <a:gd name="connsiteX5" fmla="*/ 0 w 1592445"/>
                <a:gd name="connsiteY5" fmla="*/ 265200 h 265200"/>
                <a:gd name="connsiteX0" fmla="*/ 0 w 1592445"/>
                <a:gd name="connsiteY0" fmla="*/ 267588 h 267588"/>
                <a:gd name="connsiteX1" fmla="*/ 258221 w 1592445"/>
                <a:gd name="connsiteY1" fmla="*/ 12598 h 267588"/>
                <a:gd name="connsiteX2" fmla="*/ 809097 w 1592445"/>
                <a:gd name="connsiteY2" fmla="*/ 1256 h 267588"/>
                <a:gd name="connsiteX3" fmla="*/ 1364896 w 1592445"/>
                <a:gd name="connsiteY3" fmla="*/ 23938 h 267588"/>
                <a:gd name="connsiteX4" fmla="*/ 1592445 w 1592445"/>
                <a:gd name="connsiteY4" fmla="*/ 267588 h 267588"/>
                <a:gd name="connsiteX5" fmla="*/ 0 w 1592445"/>
                <a:gd name="connsiteY5" fmla="*/ 267588 h 267588"/>
                <a:gd name="connsiteX0" fmla="*/ 0 w 1592445"/>
                <a:gd name="connsiteY0" fmla="*/ 266343 h 266343"/>
                <a:gd name="connsiteX1" fmla="*/ 258221 w 1592445"/>
                <a:gd name="connsiteY1" fmla="*/ 11353 h 266343"/>
                <a:gd name="connsiteX2" fmla="*/ 809097 w 1592445"/>
                <a:gd name="connsiteY2" fmla="*/ 11 h 266343"/>
                <a:gd name="connsiteX3" fmla="*/ 1364896 w 1592445"/>
                <a:gd name="connsiteY3" fmla="*/ 22693 h 266343"/>
                <a:gd name="connsiteX4" fmla="*/ 1592445 w 1592445"/>
                <a:gd name="connsiteY4" fmla="*/ 266343 h 266343"/>
                <a:gd name="connsiteX5" fmla="*/ 0 w 1592445"/>
                <a:gd name="connsiteY5" fmla="*/ 266343 h 266343"/>
                <a:gd name="connsiteX0" fmla="*/ 0 w 1592445"/>
                <a:gd name="connsiteY0" fmla="*/ 266332 h 266332"/>
                <a:gd name="connsiteX1" fmla="*/ 258221 w 1592445"/>
                <a:gd name="connsiteY1" fmla="*/ 11342 h 266332"/>
                <a:gd name="connsiteX2" fmla="*/ 809097 w 1592445"/>
                <a:gd name="connsiteY2" fmla="*/ 0 h 266332"/>
                <a:gd name="connsiteX3" fmla="*/ 1364896 w 1592445"/>
                <a:gd name="connsiteY3" fmla="*/ 30242 h 266332"/>
                <a:gd name="connsiteX4" fmla="*/ 1592445 w 1592445"/>
                <a:gd name="connsiteY4" fmla="*/ 266332 h 266332"/>
                <a:gd name="connsiteX5" fmla="*/ 0 w 1592445"/>
                <a:gd name="connsiteY5" fmla="*/ 266332 h 266332"/>
                <a:gd name="connsiteX0" fmla="*/ 0 w 1592445"/>
                <a:gd name="connsiteY0" fmla="*/ 266332 h 266332"/>
                <a:gd name="connsiteX1" fmla="*/ 248376 w 1592445"/>
                <a:gd name="connsiteY1" fmla="*/ 14177 h 266332"/>
                <a:gd name="connsiteX2" fmla="*/ 809097 w 1592445"/>
                <a:gd name="connsiteY2" fmla="*/ 0 h 266332"/>
                <a:gd name="connsiteX3" fmla="*/ 1364896 w 1592445"/>
                <a:gd name="connsiteY3" fmla="*/ 30242 h 266332"/>
                <a:gd name="connsiteX4" fmla="*/ 1592445 w 1592445"/>
                <a:gd name="connsiteY4" fmla="*/ 266332 h 266332"/>
                <a:gd name="connsiteX5" fmla="*/ 0 w 1592445"/>
                <a:gd name="connsiteY5" fmla="*/ 266332 h 26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2445" h="266332">
                  <a:moveTo>
                    <a:pt x="0" y="266332"/>
                  </a:moveTo>
                  <a:cubicBezTo>
                    <a:pt x="84433" y="179760"/>
                    <a:pt x="176249" y="31763"/>
                    <a:pt x="248376" y="14177"/>
                  </a:cubicBezTo>
                  <a:cubicBezTo>
                    <a:pt x="325347" y="-944"/>
                    <a:pt x="618908" y="946"/>
                    <a:pt x="809097" y="0"/>
                  </a:cubicBezTo>
                  <a:cubicBezTo>
                    <a:pt x="998466" y="2836"/>
                    <a:pt x="1252360" y="-1739"/>
                    <a:pt x="1364896" y="30242"/>
                  </a:cubicBezTo>
                  <a:cubicBezTo>
                    <a:pt x="1448951" y="55703"/>
                    <a:pt x="1537926" y="183225"/>
                    <a:pt x="1592445" y="266332"/>
                  </a:cubicBezTo>
                  <a:lnTo>
                    <a:pt x="0" y="266332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B88274BD-9280-8233-4643-7E4753A05253}"/>
                </a:ext>
              </a:extLst>
            </p:cNvPr>
            <p:cNvSpPr/>
            <p:nvPr/>
          </p:nvSpPr>
          <p:spPr>
            <a:xfrm>
              <a:off x="1224211" y="2273465"/>
              <a:ext cx="524293" cy="7361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E392135-0CBB-F85B-1F7C-783D1BBD99B5}"/>
                </a:ext>
              </a:extLst>
            </p:cNvPr>
            <p:cNvSpPr/>
            <p:nvPr/>
          </p:nvSpPr>
          <p:spPr>
            <a:xfrm>
              <a:off x="1796722" y="2255061"/>
              <a:ext cx="102585" cy="1104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E451C25-0FA3-5A89-C64B-2780E1E586FB}"/>
              </a:ext>
            </a:extLst>
          </p:cNvPr>
          <p:cNvGrpSpPr/>
          <p:nvPr/>
        </p:nvGrpSpPr>
        <p:grpSpPr>
          <a:xfrm>
            <a:off x="5000482" y="667995"/>
            <a:ext cx="2162177" cy="3657600"/>
            <a:chOff x="0" y="2133600"/>
            <a:chExt cx="2967461" cy="5307499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80649FC3-361C-BE12-1E51-F39D3C0EEFA6}"/>
                </a:ext>
              </a:extLst>
            </p:cNvPr>
            <p:cNvSpPr/>
            <p:nvPr/>
          </p:nvSpPr>
          <p:spPr>
            <a:xfrm>
              <a:off x="0" y="2133600"/>
              <a:ext cx="2967461" cy="5307499"/>
            </a:xfrm>
            <a:prstGeom prst="roundRect">
              <a:avLst>
                <a:gd name="adj" fmla="val 11457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다리꼴 11">
              <a:extLst>
                <a:ext uri="{FF2B5EF4-FFF2-40B4-BE49-F238E27FC236}">
                  <a16:creationId xmlns:a16="http://schemas.microsoft.com/office/drawing/2014/main" id="{8384564B-0AE6-227D-7F28-7BEF329B6FD2}"/>
                </a:ext>
              </a:extLst>
            </p:cNvPr>
            <p:cNvSpPr/>
            <p:nvPr/>
          </p:nvSpPr>
          <p:spPr>
            <a:xfrm rot="10800000">
              <a:off x="598479" y="2144644"/>
              <a:ext cx="1770502" cy="323899"/>
            </a:xfrm>
            <a:custGeom>
              <a:avLst/>
              <a:gdLst>
                <a:gd name="connsiteX0" fmla="*/ 0 w 1548142"/>
                <a:gd name="connsiteY0" fmla="*/ 262550 h 262550"/>
                <a:gd name="connsiteX1" fmla="*/ 192386 w 1548142"/>
                <a:gd name="connsiteY1" fmla="*/ 0 h 262550"/>
                <a:gd name="connsiteX2" fmla="*/ 1355756 w 1548142"/>
                <a:gd name="connsiteY2" fmla="*/ 0 h 262550"/>
                <a:gd name="connsiteX3" fmla="*/ 1548142 w 1548142"/>
                <a:gd name="connsiteY3" fmla="*/ 262550 h 262550"/>
                <a:gd name="connsiteX4" fmla="*/ 0 w 1548142"/>
                <a:gd name="connsiteY4" fmla="*/ 262550 h 262550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55756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55756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255760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255760 w 1548142"/>
                <a:gd name="connsiteY1" fmla="*/ 871 h 263421"/>
                <a:gd name="connsiteX2" fmla="*/ 823864 w 1548142"/>
                <a:gd name="connsiteY2" fmla="*/ 869 h 263421"/>
                <a:gd name="connsiteX3" fmla="*/ 1384586 w 1548142"/>
                <a:gd name="connsiteY3" fmla="*/ 1410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75552 h 275552"/>
                <a:gd name="connsiteX1" fmla="*/ 255760 w 1548142"/>
                <a:gd name="connsiteY1" fmla="*/ 13002 h 275552"/>
                <a:gd name="connsiteX2" fmla="*/ 823864 w 1548142"/>
                <a:gd name="connsiteY2" fmla="*/ 13000 h 275552"/>
                <a:gd name="connsiteX3" fmla="*/ 1384586 w 1548142"/>
                <a:gd name="connsiteY3" fmla="*/ 26232 h 275552"/>
                <a:gd name="connsiteX4" fmla="*/ 1548142 w 1548142"/>
                <a:gd name="connsiteY4" fmla="*/ 275552 h 275552"/>
                <a:gd name="connsiteX5" fmla="*/ 0 w 1548142"/>
                <a:gd name="connsiteY5" fmla="*/ 275552 h 275552"/>
                <a:gd name="connsiteX0" fmla="*/ 0 w 1548142"/>
                <a:gd name="connsiteY0" fmla="*/ 275552 h 275552"/>
                <a:gd name="connsiteX1" fmla="*/ 255760 w 1548142"/>
                <a:gd name="connsiteY1" fmla="*/ 13002 h 275552"/>
                <a:gd name="connsiteX2" fmla="*/ 823864 w 1548142"/>
                <a:gd name="connsiteY2" fmla="*/ 13000 h 275552"/>
                <a:gd name="connsiteX3" fmla="*/ 1384586 w 1548142"/>
                <a:gd name="connsiteY3" fmla="*/ 26232 h 275552"/>
                <a:gd name="connsiteX4" fmla="*/ 1548142 w 1548142"/>
                <a:gd name="connsiteY4" fmla="*/ 275552 h 275552"/>
                <a:gd name="connsiteX5" fmla="*/ 0 w 1548142"/>
                <a:gd name="connsiteY5" fmla="*/ 275552 h 275552"/>
                <a:gd name="connsiteX0" fmla="*/ 0 w 1548142"/>
                <a:gd name="connsiteY0" fmla="*/ 272082 h 272082"/>
                <a:gd name="connsiteX1" fmla="*/ 255760 w 1548142"/>
                <a:gd name="connsiteY1" fmla="*/ 9532 h 272082"/>
                <a:gd name="connsiteX2" fmla="*/ 823864 w 1548142"/>
                <a:gd name="connsiteY2" fmla="*/ 9530 h 272082"/>
                <a:gd name="connsiteX3" fmla="*/ 1364896 w 1548142"/>
                <a:gd name="connsiteY3" fmla="*/ 28432 h 272082"/>
                <a:gd name="connsiteX4" fmla="*/ 1548142 w 1548142"/>
                <a:gd name="connsiteY4" fmla="*/ 272082 h 272082"/>
                <a:gd name="connsiteX5" fmla="*/ 0 w 1548142"/>
                <a:gd name="connsiteY5" fmla="*/ 272082 h 272082"/>
                <a:gd name="connsiteX0" fmla="*/ 0 w 1548142"/>
                <a:gd name="connsiteY0" fmla="*/ 264587 h 264587"/>
                <a:gd name="connsiteX1" fmla="*/ 255760 w 1548142"/>
                <a:gd name="connsiteY1" fmla="*/ 2037 h 264587"/>
                <a:gd name="connsiteX2" fmla="*/ 823864 w 1548142"/>
                <a:gd name="connsiteY2" fmla="*/ 2035 h 264587"/>
                <a:gd name="connsiteX3" fmla="*/ 1364896 w 1548142"/>
                <a:gd name="connsiteY3" fmla="*/ 20937 h 264587"/>
                <a:gd name="connsiteX4" fmla="*/ 1548142 w 1548142"/>
                <a:gd name="connsiteY4" fmla="*/ 264587 h 264587"/>
                <a:gd name="connsiteX5" fmla="*/ 0 w 1548142"/>
                <a:gd name="connsiteY5" fmla="*/ 264587 h 264587"/>
                <a:gd name="connsiteX0" fmla="*/ 0 w 1548142"/>
                <a:gd name="connsiteY0" fmla="*/ 264587 h 264587"/>
                <a:gd name="connsiteX1" fmla="*/ 255760 w 1548142"/>
                <a:gd name="connsiteY1" fmla="*/ 2037 h 264587"/>
                <a:gd name="connsiteX2" fmla="*/ 823864 w 1548142"/>
                <a:gd name="connsiteY2" fmla="*/ 2035 h 264587"/>
                <a:gd name="connsiteX3" fmla="*/ 1364896 w 1548142"/>
                <a:gd name="connsiteY3" fmla="*/ 20937 h 264587"/>
                <a:gd name="connsiteX4" fmla="*/ 1548142 w 1548142"/>
                <a:gd name="connsiteY4" fmla="*/ 264587 h 264587"/>
                <a:gd name="connsiteX5" fmla="*/ 0 w 1548142"/>
                <a:gd name="connsiteY5" fmla="*/ 264587 h 264587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92445"/>
                <a:gd name="connsiteY0" fmla="*/ 265199 h 265199"/>
                <a:gd name="connsiteX1" fmla="*/ 255760 w 1592445"/>
                <a:gd name="connsiteY1" fmla="*/ 2649 h 265199"/>
                <a:gd name="connsiteX2" fmla="*/ 823864 w 1592445"/>
                <a:gd name="connsiteY2" fmla="*/ 2647 h 265199"/>
                <a:gd name="connsiteX3" fmla="*/ 1364896 w 1592445"/>
                <a:gd name="connsiteY3" fmla="*/ 21549 h 265199"/>
                <a:gd name="connsiteX4" fmla="*/ 1592445 w 1592445"/>
                <a:gd name="connsiteY4" fmla="*/ 265199 h 265199"/>
                <a:gd name="connsiteX5" fmla="*/ 0 w 1592445"/>
                <a:gd name="connsiteY5" fmla="*/ 265199 h 265199"/>
                <a:gd name="connsiteX0" fmla="*/ 0 w 1592445"/>
                <a:gd name="connsiteY0" fmla="*/ 265199 h 265199"/>
                <a:gd name="connsiteX1" fmla="*/ 253298 w 1592445"/>
                <a:gd name="connsiteY1" fmla="*/ 5484 h 265199"/>
                <a:gd name="connsiteX2" fmla="*/ 823864 w 1592445"/>
                <a:gd name="connsiteY2" fmla="*/ 2647 h 265199"/>
                <a:gd name="connsiteX3" fmla="*/ 1364896 w 1592445"/>
                <a:gd name="connsiteY3" fmla="*/ 21549 h 265199"/>
                <a:gd name="connsiteX4" fmla="*/ 1592445 w 1592445"/>
                <a:gd name="connsiteY4" fmla="*/ 265199 h 265199"/>
                <a:gd name="connsiteX5" fmla="*/ 0 w 1592445"/>
                <a:gd name="connsiteY5" fmla="*/ 265199 h 265199"/>
                <a:gd name="connsiteX0" fmla="*/ 0 w 1592445"/>
                <a:gd name="connsiteY0" fmla="*/ 268261 h 268261"/>
                <a:gd name="connsiteX1" fmla="*/ 253298 w 1592445"/>
                <a:gd name="connsiteY1" fmla="*/ 8546 h 268261"/>
                <a:gd name="connsiteX2" fmla="*/ 823864 w 1592445"/>
                <a:gd name="connsiteY2" fmla="*/ 5709 h 268261"/>
                <a:gd name="connsiteX3" fmla="*/ 1364896 w 1592445"/>
                <a:gd name="connsiteY3" fmla="*/ 24611 h 268261"/>
                <a:gd name="connsiteX4" fmla="*/ 1592445 w 1592445"/>
                <a:gd name="connsiteY4" fmla="*/ 268261 h 268261"/>
                <a:gd name="connsiteX5" fmla="*/ 0 w 1592445"/>
                <a:gd name="connsiteY5" fmla="*/ 268261 h 268261"/>
                <a:gd name="connsiteX0" fmla="*/ 0 w 1592445"/>
                <a:gd name="connsiteY0" fmla="*/ 268261 h 268261"/>
                <a:gd name="connsiteX1" fmla="*/ 253298 w 1592445"/>
                <a:gd name="connsiteY1" fmla="*/ 8546 h 268261"/>
                <a:gd name="connsiteX2" fmla="*/ 823864 w 1592445"/>
                <a:gd name="connsiteY2" fmla="*/ 5709 h 268261"/>
                <a:gd name="connsiteX3" fmla="*/ 1364896 w 1592445"/>
                <a:gd name="connsiteY3" fmla="*/ 24611 h 268261"/>
                <a:gd name="connsiteX4" fmla="*/ 1592445 w 1592445"/>
                <a:gd name="connsiteY4" fmla="*/ 268261 h 268261"/>
                <a:gd name="connsiteX5" fmla="*/ 0 w 1592445"/>
                <a:gd name="connsiteY5" fmla="*/ 268261 h 268261"/>
                <a:gd name="connsiteX0" fmla="*/ 0 w 1592445"/>
                <a:gd name="connsiteY0" fmla="*/ 267010 h 267010"/>
                <a:gd name="connsiteX1" fmla="*/ 253298 w 1592445"/>
                <a:gd name="connsiteY1" fmla="*/ 7295 h 267010"/>
                <a:gd name="connsiteX2" fmla="*/ 823864 w 1592445"/>
                <a:gd name="connsiteY2" fmla="*/ 4458 h 267010"/>
                <a:gd name="connsiteX3" fmla="*/ 1364896 w 1592445"/>
                <a:gd name="connsiteY3" fmla="*/ 23360 h 267010"/>
                <a:gd name="connsiteX4" fmla="*/ 1592445 w 1592445"/>
                <a:gd name="connsiteY4" fmla="*/ 267010 h 267010"/>
                <a:gd name="connsiteX5" fmla="*/ 0 w 1592445"/>
                <a:gd name="connsiteY5" fmla="*/ 267010 h 267010"/>
                <a:gd name="connsiteX0" fmla="*/ 0 w 1592445"/>
                <a:gd name="connsiteY0" fmla="*/ 265200 h 265200"/>
                <a:gd name="connsiteX1" fmla="*/ 258221 w 1592445"/>
                <a:gd name="connsiteY1" fmla="*/ 10210 h 265200"/>
                <a:gd name="connsiteX2" fmla="*/ 823864 w 1592445"/>
                <a:gd name="connsiteY2" fmla="*/ 2648 h 265200"/>
                <a:gd name="connsiteX3" fmla="*/ 1364896 w 1592445"/>
                <a:gd name="connsiteY3" fmla="*/ 21550 h 265200"/>
                <a:gd name="connsiteX4" fmla="*/ 1592445 w 1592445"/>
                <a:gd name="connsiteY4" fmla="*/ 265200 h 265200"/>
                <a:gd name="connsiteX5" fmla="*/ 0 w 1592445"/>
                <a:gd name="connsiteY5" fmla="*/ 265200 h 265200"/>
                <a:gd name="connsiteX0" fmla="*/ 0 w 1592445"/>
                <a:gd name="connsiteY0" fmla="*/ 265200 h 265200"/>
                <a:gd name="connsiteX1" fmla="*/ 258221 w 1592445"/>
                <a:gd name="connsiteY1" fmla="*/ 10210 h 265200"/>
                <a:gd name="connsiteX2" fmla="*/ 823864 w 1592445"/>
                <a:gd name="connsiteY2" fmla="*/ 2648 h 265200"/>
                <a:gd name="connsiteX3" fmla="*/ 1364896 w 1592445"/>
                <a:gd name="connsiteY3" fmla="*/ 21550 h 265200"/>
                <a:gd name="connsiteX4" fmla="*/ 1592445 w 1592445"/>
                <a:gd name="connsiteY4" fmla="*/ 265200 h 265200"/>
                <a:gd name="connsiteX5" fmla="*/ 0 w 1592445"/>
                <a:gd name="connsiteY5" fmla="*/ 265200 h 265200"/>
                <a:gd name="connsiteX0" fmla="*/ 0 w 1592445"/>
                <a:gd name="connsiteY0" fmla="*/ 267588 h 267588"/>
                <a:gd name="connsiteX1" fmla="*/ 258221 w 1592445"/>
                <a:gd name="connsiteY1" fmla="*/ 12598 h 267588"/>
                <a:gd name="connsiteX2" fmla="*/ 809097 w 1592445"/>
                <a:gd name="connsiteY2" fmla="*/ 1256 h 267588"/>
                <a:gd name="connsiteX3" fmla="*/ 1364896 w 1592445"/>
                <a:gd name="connsiteY3" fmla="*/ 23938 h 267588"/>
                <a:gd name="connsiteX4" fmla="*/ 1592445 w 1592445"/>
                <a:gd name="connsiteY4" fmla="*/ 267588 h 267588"/>
                <a:gd name="connsiteX5" fmla="*/ 0 w 1592445"/>
                <a:gd name="connsiteY5" fmla="*/ 267588 h 267588"/>
                <a:gd name="connsiteX0" fmla="*/ 0 w 1592445"/>
                <a:gd name="connsiteY0" fmla="*/ 266343 h 266343"/>
                <a:gd name="connsiteX1" fmla="*/ 258221 w 1592445"/>
                <a:gd name="connsiteY1" fmla="*/ 11353 h 266343"/>
                <a:gd name="connsiteX2" fmla="*/ 809097 w 1592445"/>
                <a:gd name="connsiteY2" fmla="*/ 11 h 266343"/>
                <a:gd name="connsiteX3" fmla="*/ 1364896 w 1592445"/>
                <a:gd name="connsiteY3" fmla="*/ 22693 h 266343"/>
                <a:gd name="connsiteX4" fmla="*/ 1592445 w 1592445"/>
                <a:gd name="connsiteY4" fmla="*/ 266343 h 266343"/>
                <a:gd name="connsiteX5" fmla="*/ 0 w 1592445"/>
                <a:gd name="connsiteY5" fmla="*/ 266343 h 266343"/>
                <a:gd name="connsiteX0" fmla="*/ 0 w 1592445"/>
                <a:gd name="connsiteY0" fmla="*/ 266332 h 266332"/>
                <a:gd name="connsiteX1" fmla="*/ 258221 w 1592445"/>
                <a:gd name="connsiteY1" fmla="*/ 11342 h 266332"/>
                <a:gd name="connsiteX2" fmla="*/ 809097 w 1592445"/>
                <a:gd name="connsiteY2" fmla="*/ 0 h 266332"/>
                <a:gd name="connsiteX3" fmla="*/ 1364896 w 1592445"/>
                <a:gd name="connsiteY3" fmla="*/ 30242 h 266332"/>
                <a:gd name="connsiteX4" fmla="*/ 1592445 w 1592445"/>
                <a:gd name="connsiteY4" fmla="*/ 266332 h 266332"/>
                <a:gd name="connsiteX5" fmla="*/ 0 w 1592445"/>
                <a:gd name="connsiteY5" fmla="*/ 266332 h 266332"/>
                <a:gd name="connsiteX0" fmla="*/ 0 w 1592445"/>
                <a:gd name="connsiteY0" fmla="*/ 266332 h 266332"/>
                <a:gd name="connsiteX1" fmla="*/ 248376 w 1592445"/>
                <a:gd name="connsiteY1" fmla="*/ 14177 h 266332"/>
                <a:gd name="connsiteX2" fmla="*/ 809097 w 1592445"/>
                <a:gd name="connsiteY2" fmla="*/ 0 h 266332"/>
                <a:gd name="connsiteX3" fmla="*/ 1364896 w 1592445"/>
                <a:gd name="connsiteY3" fmla="*/ 30242 h 266332"/>
                <a:gd name="connsiteX4" fmla="*/ 1592445 w 1592445"/>
                <a:gd name="connsiteY4" fmla="*/ 266332 h 266332"/>
                <a:gd name="connsiteX5" fmla="*/ 0 w 1592445"/>
                <a:gd name="connsiteY5" fmla="*/ 266332 h 26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2445" h="266332">
                  <a:moveTo>
                    <a:pt x="0" y="266332"/>
                  </a:moveTo>
                  <a:cubicBezTo>
                    <a:pt x="84433" y="179760"/>
                    <a:pt x="176249" y="31763"/>
                    <a:pt x="248376" y="14177"/>
                  </a:cubicBezTo>
                  <a:cubicBezTo>
                    <a:pt x="325347" y="-944"/>
                    <a:pt x="618908" y="946"/>
                    <a:pt x="809097" y="0"/>
                  </a:cubicBezTo>
                  <a:cubicBezTo>
                    <a:pt x="998466" y="2836"/>
                    <a:pt x="1252360" y="-1739"/>
                    <a:pt x="1364896" y="30242"/>
                  </a:cubicBezTo>
                  <a:cubicBezTo>
                    <a:pt x="1448951" y="55703"/>
                    <a:pt x="1537926" y="183225"/>
                    <a:pt x="1592445" y="266332"/>
                  </a:cubicBezTo>
                  <a:lnTo>
                    <a:pt x="0" y="266332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7D76E0BE-D33F-08BE-BB87-0248D9A92F3D}"/>
                </a:ext>
              </a:extLst>
            </p:cNvPr>
            <p:cNvSpPr/>
            <p:nvPr/>
          </p:nvSpPr>
          <p:spPr>
            <a:xfrm>
              <a:off x="1224211" y="2273465"/>
              <a:ext cx="524293" cy="7361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E0C4E12-C20E-7E14-ED5E-5B1239F47A92}"/>
                </a:ext>
              </a:extLst>
            </p:cNvPr>
            <p:cNvSpPr/>
            <p:nvPr/>
          </p:nvSpPr>
          <p:spPr>
            <a:xfrm>
              <a:off x="1796722" y="2255061"/>
              <a:ext cx="102585" cy="1104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3E23E29-315A-885E-FEC6-C20463EE5C01}"/>
              </a:ext>
            </a:extLst>
          </p:cNvPr>
          <p:cNvGrpSpPr/>
          <p:nvPr/>
        </p:nvGrpSpPr>
        <p:grpSpPr>
          <a:xfrm>
            <a:off x="7373224" y="667995"/>
            <a:ext cx="2162177" cy="3657600"/>
            <a:chOff x="0" y="2133600"/>
            <a:chExt cx="2967461" cy="5307499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F6758B5B-D881-5EF9-8DDD-1D26CD014448}"/>
                </a:ext>
              </a:extLst>
            </p:cNvPr>
            <p:cNvSpPr/>
            <p:nvPr/>
          </p:nvSpPr>
          <p:spPr>
            <a:xfrm>
              <a:off x="0" y="2133600"/>
              <a:ext cx="2967461" cy="5307499"/>
            </a:xfrm>
            <a:prstGeom prst="roundRect">
              <a:avLst>
                <a:gd name="adj" fmla="val 11457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사다리꼴 11">
              <a:extLst>
                <a:ext uri="{FF2B5EF4-FFF2-40B4-BE49-F238E27FC236}">
                  <a16:creationId xmlns:a16="http://schemas.microsoft.com/office/drawing/2014/main" id="{2E38012C-F8A9-4D72-37AF-A6883F47C3D0}"/>
                </a:ext>
              </a:extLst>
            </p:cNvPr>
            <p:cNvSpPr/>
            <p:nvPr/>
          </p:nvSpPr>
          <p:spPr>
            <a:xfrm rot="10800000">
              <a:off x="598479" y="2144644"/>
              <a:ext cx="1770502" cy="323899"/>
            </a:xfrm>
            <a:custGeom>
              <a:avLst/>
              <a:gdLst>
                <a:gd name="connsiteX0" fmla="*/ 0 w 1548142"/>
                <a:gd name="connsiteY0" fmla="*/ 262550 h 262550"/>
                <a:gd name="connsiteX1" fmla="*/ 192386 w 1548142"/>
                <a:gd name="connsiteY1" fmla="*/ 0 h 262550"/>
                <a:gd name="connsiteX2" fmla="*/ 1355756 w 1548142"/>
                <a:gd name="connsiteY2" fmla="*/ 0 h 262550"/>
                <a:gd name="connsiteX3" fmla="*/ 1548142 w 1548142"/>
                <a:gd name="connsiteY3" fmla="*/ 262550 h 262550"/>
                <a:gd name="connsiteX4" fmla="*/ 0 w 1548142"/>
                <a:gd name="connsiteY4" fmla="*/ 262550 h 262550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55756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55756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255760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255760 w 1548142"/>
                <a:gd name="connsiteY1" fmla="*/ 871 h 263421"/>
                <a:gd name="connsiteX2" fmla="*/ 823864 w 1548142"/>
                <a:gd name="connsiteY2" fmla="*/ 869 h 263421"/>
                <a:gd name="connsiteX3" fmla="*/ 1384586 w 1548142"/>
                <a:gd name="connsiteY3" fmla="*/ 1410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75552 h 275552"/>
                <a:gd name="connsiteX1" fmla="*/ 255760 w 1548142"/>
                <a:gd name="connsiteY1" fmla="*/ 13002 h 275552"/>
                <a:gd name="connsiteX2" fmla="*/ 823864 w 1548142"/>
                <a:gd name="connsiteY2" fmla="*/ 13000 h 275552"/>
                <a:gd name="connsiteX3" fmla="*/ 1384586 w 1548142"/>
                <a:gd name="connsiteY3" fmla="*/ 26232 h 275552"/>
                <a:gd name="connsiteX4" fmla="*/ 1548142 w 1548142"/>
                <a:gd name="connsiteY4" fmla="*/ 275552 h 275552"/>
                <a:gd name="connsiteX5" fmla="*/ 0 w 1548142"/>
                <a:gd name="connsiteY5" fmla="*/ 275552 h 275552"/>
                <a:gd name="connsiteX0" fmla="*/ 0 w 1548142"/>
                <a:gd name="connsiteY0" fmla="*/ 275552 h 275552"/>
                <a:gd name="connsiteX1" fmla="*/ 255760 w 1548142"/>
                <a:gd name="connsiteY1" fmla="*/ 13002 h 275552"/>
                <a:gd name="connsiteX2" fmla="*/ 823864 w 1548142"/>
                <a:gd name="connsiteY2" fmla="*/ 13000 h 275552"/>
                <a:gd name="connsiteX3" fmla="*/ 1384586 w 1548142"/>
                <a:gd name="connsiteY3" fmla="*/ 26232 h 275552"/>
                <a:gd name="connsiteX4" fmla="*/ 1548142 w 1548142"/>
                <a:gd name="connsiteY4" fmla="*/ 275552 h 275552"/>
                <a:gd name="connsiteX5" fmla="*/ 0 w 1548142"/>
                <a:gd name="connsiteY5" fmla="*/ 275552 h 275552"/>
                <a:gd name="connsiteX0" fmla="*/ 0 w 1548142"/>
                <a:gd name="connsiteY0" fmla="*/ 272082 h 272082"/>
                <a:gd name="connsiteX1" fmla="*/ 255760 w 1548142"/>
                <a:gd name="connsiteY1" fmla="*/ 9532 h 272082"/>
                <a:gd name="connsiteX2" fmla="*/ 823864 w 1548142"/>
                <a:gd name="connsiteY2" fmla="*/ 9530 h 272082"/>
                <a:gd name="connsiteX3" fmla="*/ 1364896 w 1548142"/>
                <a:gd name="connsiteY3" fmla="*/ 28432 h 272082"/>
                <a:gd name="connsiteX4" fmla="*/ 1548142 w 1548142"/>
                <a:gd name="connsiteY4" fmla="*/ 272082 h 272082"/>
                <a:gd name="connsiteX5" fmla="*/ 0 w 1548142"/>
                <a:gd name="connsiteY5" fmla="*/ 272082 h 272082"/>
                <a:gd name="connsiteX0" fmla="*/ 0 w 1548142"/>
                <a:gd name="connsiteY0" fmla="*/ 264587 h 264587"/>
                <a:gd name="connsiteX1" fmla="*/ 255760 w 1548142"/>
                <a:gd name="connsiteY1" fmla="*/ 2037 h 264587"/>
                <a:gd name="connsiteX2" fmla="*/ 823864 w 1548142"/>
                <a:gd name="connsiteY2" fmla="*/ 2035 h 264587"/>
                <a:gd name="connsiteX3" fmla="*/ 1364896 w 1548142"/>
                <a:gd name="connsiteY3" fmla="*/ 20937 h 264587"/>
                <a:gd name="connsiteX4" fmla="*/ 1548142 w 1548142"/>
                <a:gd name="connsiteY4" fmla="*/ 264587 h 264587"/>
                <a:gd name="connsiteX5" fmla="*/ 0 w 1548142"/>
                <a:gd name="connsiteY5" fmla="*/ 264587 h 264587"/>
                <a:gd name="connsiteX0" fmla="*/ 0 w 1548142"/>
                <a:gd name="connsiteY0" fmla="*/ 264587 h 264587"/>
                <a:gd name="connsiteX1" fmla="*/ 255760 w 1548142"/>
                <a:gd name="connsiteY1" fmla="*/ 2037 h 264587"/>
                <a:gd name="connsiteX2" fmla="*/ 823864 w 1548142"/>
                <a:gd name="connsiteY2" fmla="*/ 2035 h 264587"/>
                <a:gd name="connsiteX3" fmla="*/ 1364896 w 1548142"/>
                <a:gd name="connsiteY3" fmla="*/ 20937 h 264587"/>
                <a:gd name="connsiteX4" fmla="*/ 1548142 w 1548142"/>
                <a:gd name="connsiteY4" fmla="*/ 264587 h 264587"/>
                <a:gd name="connsiteX5" fmla="*/ 0 w 1548142"/>
                <a:gd name="connsiteY5" fmla="*/ 264587 h 264587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92445"/>
                <a:gd name="connsiteY0" fmla="*/ 265199 h 265199"/>
                <a:gd name="connsiteX1" fmla="*/ 255760 w 1592445"/>
                <a:gd name="connsiteY1" fmla="*/ 2649 h 265199"/>
                <a:gd name="connsiteX2" fmla="*/ 823864 w 1592445"/>
                <a:gd name="connsiteY2" fmla="*/ 2647 h 265199"/>
                <a:gd name="connsiteX3" fmla="*/ 1364896 w 1592445"/>
                <a:gd name="connsiteY3" fmla="*/ 21549 h 265199"/>
                <a:gd name="connsiteX4" fmla="*/ 1592445 w 1592445"/>
                <a:gd name="connsiteY4" fmla="*/ 265199 h 265199"/>
                <a:gd name="connsiteX5" fmla="*/ 0 w 1592445"/>
                <a:gd name="connsiteY5" fmla="*/ 265199 h 265199"/>
                <a:gd name="connsiteX0" fmla="*/ 0 w 1592445"/>
                <a:gd name="connsiteY0" fmla="*/ 265199 h 265199"/>
                <a:gd name="connsiteX1" fmla="*/ 253298 w 1592445"/>
                <a:gd name="connsiteY1" fmla="*/ 5484 h 265199"/>
                <a:gd name="connsiteX2" fmla="*/ 823864 w 1592445"/>
                <a:gd name="connsiteY2" fmla="*/ 2647 h 265199"/>
                <a:gd name="connsiteX3" fmla="*/ 1364896 w 1592445"/>
                <a:gd name="connsiteY3" fmla="*/ 21549 h 265199"/>
                <a:gd name="connsiteX4" fmla="*/ 1592445 w 1592445"/>
                <a:gd name="connsiteY4" fmla="*/ 265199 h 265199"/>
                <a:gd name="connsiteX5" fmla="*/ 0 w 1592445"/>
                <a:gd name="connsiteY5" fmla="*/ 265199 h 265199"/>
                <a:gd name="connsiteX0" fmla="*/ 0 w 1592445"/>
                <a:gd name="connsiteY0" fmla="*/ 268261 h 268261"/>
                <a:gd name="connsiteX1" fmla="*/ 253298 w 1592445"/>
                <a:gd name="connsiteY1" fmla="*/ 8546 h 268261"/>
                <a:gd name="connsiteX2" fmla="*/ 823864 w 1592445"/>
                <a:gd name="connsiteY2" fmla="*/ 5709 h 268261"/>
                <a:gd name="connsiteX3" fmla="*/ 1364896 w 1592445"/>
                <a:gd name="connsiteY3" fmla="*/ 24611 h 268261"/>
                <a:gd name="connsiteX4" fmla="*/ 1592445 w 1592445"/>
                <a:gd name="connsiteY4" fmla="*/ 268261 h 268261"/>
                <a:gd name="connsiteX5" fmla="*/ 0 w 1592445"/>
                <a:gd name="connsiteY5" fmla="*/ 268261 h 268261"/>
                <a:gd name="connsiteX0" fmla="*/ 0 w 1592445"/>
                <a:gd name="connsiteY0" fmla="*/ 268261 h 268261"/>
                <a:gd name="connsiteX1" fmla="*/ 253298 w 1592445"/>
                <a:gd name="connsiteY1" fmla="*/ 8546 h 268261"/>
                <a:gd name="connsiteX2" fmla="*/ 823864 w 1592445"/>
                <a:gd name="connsiteY2" fmla="*/ 5709 h 268261"/>
                <a:gd name="connsiteX3" fmla="*/ 1364896 w 1592445"/>
                <a:gd name="connsiteY3" fmla="*/ 24611 h 268261"/>
                <a:gd name="connsiteX4" fmla="*/ 1592445 w 1592445"/>
                <a:gd name="connsiteY4" fmla="*/ 268261 h 268261"/>
                <a:gd name="connsiteX5" fmla="*/ 0 w 1592445"/>
                <a:gd name="connsiteY5" fmla="*/ 268261 h 268261"/>
                <a:gd name="connsiteX0" fmla="*/ 0 w 1592445"/>
                <a:gd name="connsiteY0" fmla="*/ 267010 h 267010"/>
                <a:gd name="connsiteX1" fmla="*/ 253298 w 1592445"/>
                <a:gd name="connsiteY1" fmla="*/ 7295 h 267010"/>
                <a:gd name="connsiteX2" fmla="*/ 823864 w 1592445"/>
                <a:gd name="connsiteY2" fmla="*/ 4458 h 267010"/>
                <a:gd name="connsiteX3" fmla="*/ 1364896 w 1592445"/>
                <a:gd name="connsiteY3" fmla="*/ 23360 h 267010"/>
                <a:gd name="connsiteX4" fmla="*/ 1592445 w 1592445"/>
                <a:gd name="connsiteY4" fmla="*/ 267010 h 267010"/>
                <a:gd name="connsiteX5" fmla="*/ 0 w 1592445"/>
                <a:gd name="connsiteY5" fmla="*/ 267010 h 267010"/>
                <a:gd name="connsiteX0" fmla="*/ 0 w 1592445"/>
                <a:gd name="connsiteY0" fmla="*/ 265200 h 265200"/>
                <a:gd name="connsiteX1" fmla="*/ 258221 w 1592445"/>
                <a:gd name="connsiteY1" fmla="*/ 10210 h 265200"/>
                <a:gd name="connsiteX2" fmla="*/ 823864 w 1592445"/>
                <a:gd name="connsiteY2" fmla="*/ 2648 h 265200"/>
                <a:gd name="connsiteX3" fmla="*/ 1364896 w 1592445"/>
                <a:gd name="connsiteY3" fmla="*/ 21550 h 265200"/>
                <a:gd name="connsiteX4" fmla="*/ 1592445 w 1592445"/>
                <a:gd name="connsiteY4" fmla="*/ 265200 h 265200"/>
                <a:gd name="connsiteX5" fmla="*/ 0 w 1592445"/>
                <a:gd name="connsiteY5" fmla="*/ 265200 h 265200"/>
                <a:gd name="connsiteX0" fmla="*/ 0 w 1592445"/>
                <a:gd name="connsiteY0" fmla="*/ 265200 h 265200"/>
                <a:gd name="connsiteX1" fmla="*/ 258221 w 1592445"/>
                <a:gd name="connsiteY1" fmla="*/ 10210 h 265200"/>
                <a:gd name="connsiteX2" fmla="*/ 823864 w 1592445"/>
                <a:gd name="connsiteY2" fmla="*/ 2648 h 265200"/>
                <a:gd name="connsiteX3" fmla="*/ 1364896 w 1592445"/>
                <a:gd name="connsiteY3" fmla="*/ 21550 h 265200"/>
                <a:gd name="connsiteX4" fmla="*/ 1592445 w 1592445"/>
                <a:gd name="connsiteY4" fmla="*/ 265200 h 265200"/>
                <a:gd name="connsiteX5" fmla="*/ 0 w 1592445"/>
                <a:gd name="connsiteY5" fmla="*/ 265200 h 265200"/>
                <a:gd name="connsiteX0" fmla="*/ 0 w 1592445"/>
                <a:gd name="connsiteY0" fmla="*/ 267588 h 267588"/>
                <a:gd name="connsiteX1" fmla="*/ 258221 w 1592445"/>
                <a:gd name="connsiteY1" fmla="*/ 12598 h 267588"/>
                <a:gd name="connsiteX2" fmla="*/ 809097 w 1592445"/>
                <a:gd name="connsiteY2" fmla="*/ 1256 h 267588"/>
                <a:gd name="connsiteX3" fmla="*/ 1364896 w 1592445"/>
                <a:gd name="connsiteY3" fmla="*/ 23938 h 267588"/>
                <a:gd name="connsiteX4" fmla="*/ 1592445 w 1592445"/>
                <a:gd name="connsiteY4" fmla="*/ 267588 h 267588"/>
                <a:gd name="connsiteX5" fmla="*/ 0 w 1592445"/>
                <a:gd name="connsiteY5" fmla="*/ 267588 h 267588"/>
                <a:gd name="connsiteX0" fmla="*/ 0 w 1592445"/>
                <a:gd name="connsiteY0" fmla="*/ 266343 h 266343"/>
                <a:gd name="connsiteX1" fmla="*/ 258221 w 1592445"/>
                <a:gd name="connsiteY1" fmla="*/ 11353 h 266343"/>
                <a:gd name="connsiteX2" fmla="*/ 809097 w 1592445"/>
                <a:gd name="connsiteY2" fmla="*/ 11 h 266343"/>
                <a:gd name="connsiteX3" fmla="*/ 1364896 w 1592445"/>
                <a:gd name="connsiteY3" fmla="*/ 22693 h 266343"/>
                <a:gd name="connsiteX4" fmla="*/ 1592445 w 1592445"/>
                <a:gd name="connsiteY4" fmla="*/ 266343 h 266343"/>
                <a:gd name="connsiteX5" fmla="*/ 0 w 1592445"/>
                <a:gd name="connsiteY5" fmla="*/ 266343 h 266343"/>
                <a:gd name="connsiteX0" fmla="*/ 0 w 1592445"/>
                <a:gd name="connsiteY0" fmla="*/ 266332 h 266332"/>
                <a:gd name="connsiteX1" fmla="*/ 258221 w 1592445"/>
                <a:gd name="connsiteY1" fmla="*/ 11342 h 266332"/>
                <a:gd name="connsiteX2" fmla="*/ 809097 w 1592445"/>
                <a:gd name="connsiteY2" fmla="*/ 0 h 266332"/>
                <a:gd name="connsiteX3" fmla="*/ 1364896 w 1592445"/>
                <a:gd name="connsiteY3" fmla="*/ 30242 h 266332"/>
                <a:gd name="connsiteX4" fmla="*/ 1592445 w 1592445"/>
                <a:gd name="connsiteY4" fmla="*/ 266332 h 266332"/>
                <a:gd name="connsiteX5" fmla="*/ 0 w 1592445"/>
                <a:gd name="connsiteY5" fmla="*/ 266332 h 266332"/>
                <a:gd name="connsiteX0" fmla="*/ 0 w 1592445"/>
                <a:gd name="connsiteY0" fmla="*/ 266332 h 266332"/>
                <a:gd name="connsiteX1" fmla="*/ 248376 w 1592445"/>
                <a:gd name="connsiteY1" fmla="*/ 14177 h 266332"/>
                <a:gd name="connsiteX2" fmla="*/ 809097 w 1592445"/>
                <a:gd name="connsiteY2" fmla="*/ 0 h 266332"/>
                <a:gd name="connsiteX3" fmla="*/ 1364896 w 1592445"/>
                <a:gd name="connsiteY3" fmla="*/ 30242 h 266332"/>
                <a:gd name="connsiteX4" fmla="*/ 1592445 w 1592445"/>
                <a:gd name="connsiteY4" fmla="*/ 266332 h 266332"/>
                <a:gd name="connsiteX5" fmla="*/ 0 w 1592445"/>
                <a:gd name="connsiteY5" fmla="*/ 266332 h 26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2445" h="266332">
                  <a:moveTo>
                    <a:pt x="0" y="266332"/>
                  </a:moveTo>
                  <a:cubicBezTo>
                    <a:pt x="84433" y="179760"/>
                    <a:pt x="176249" y="31763"/>
                    <a:pt x="248376" y="14177"/>
                  </a:cubicBezTo>
                  <a:cubicBezTo>
                    <a:pt x="325347" y="-944"/>
                    <a:pt x="618908" y="946"/>
                    <a:pt x="809097" y="0"/>
                  </a:cubicBezTo>
                  <a:cubicBezTo>
                    <a:pt x="998466" y="2836"/>
                    <a:pt x="1252360" y="-1739"/>
                    <a:pt x="1364896" y="30242"/>
                  </a:cubicBezTo>
                  <a:cubicBezTo>
                    <a:pt x="1448951" y="55703"/>
                    <a:pt x="1537926" y="183225"/>
                    <a:pt x="1592445" y="266332"/>
                  </a:cubicBezTo>
                  <a:lnTo>
                    <a:pt x="0" y="266332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A7CC7A2-546A-9C91-C5AD-18149196F91F}"/>
                </a:ext>
              </a:extLst>
            </p:cNvPr>
            <p:cNvSpPr/>
            <p:nvPr/>
          </p:nvSpPr>
          <p:spPr>
            <a:xfrm>
              <a:off x="1224211" y="2273465"/>
              <a:ext cx="524293" cy="7361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FB76CA6-5BBA-912D-B61D-AAAA023EEA42}"/>
                </a:ext>
              </a:extLst>
            </p:cNvPr>
            <p:cNvSpPr/>
            <p:nvPr/>
          </p:nvSpPr>
          <p:spPr>
            <a:xfrm>
              <a:off x="1796722" y="2255061"/>
              <a:ext cx="102585" cy="1104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1EEE0AC-77A1-88CC-B7CC-AEFFABA7FD49}"/>
              </a:ext>
            </a:extLst>
          </p:cNvPr>
          <p:cNvGrpSpPr/>
          <p:nvPr/>
        </p:nvGrpSpPr>
        <p:grpSpPr>
          <a:xfrm>
            <a:off x="9732841" y="667995"/>
            <a:ext cx="2162177" cy="3657600"/>
            <a:chOff x="0" y="2133600"/>
            <a:chExt cx="2967461" cy="5307499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67128311-0602-CB81-23D4-959FEA061F30}"/>
                </a:ext>
              </a:extLst>
            </p:cNvPr>
            <p:cNvSpPr/>
            <p:nvPr/>
          </p:nvSpPr>
          <p:spPr>
            <a:xfrm>
              <a:off x="0" y="2133600"/>
              <a:ext cx="2967461" cy="5307499"/>
            </a:xfrm>
            <a:prstGeom prst="roundRect">
              <a:avLst>
                <a:gd name="adj" fmla="val 11457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다리꼴 11">
              <a:extLst>
                <a:ext uri="{FF2B5EF4-FFF2-40B4-BE49-F238E27FC236}">
                  <a16:creationId xmlns:a16="http://schemas.microsoft.com/office/drawing/2014/main" id="{8A9FD5A1-2AA2-2AD7-8304-7C0FF7E77D58}"/>
                </a:ext>
              </a:extLst>
            </p:cNvPr>
            <p:cNvSpPr/>
            <p:nvPr/>
          </p:nvSpPr>
          <p:spPr>
            <a:xfrm rot="10800000">
              <a:off x="598479" y="2144644"/>
              <a:ext cx="1770502" cy="323899"/>
            </a:xfrm>
            <a:custGeom>
              <a:avLst/>
              <a:gdLst>
                <a:gd name="connsiteX0" fmla="*/ 0 w 1548142"/>
                <a:gd name="connsiteY0" fmla="*/ 262550 h 262550"/>
                <a:gd name="connsiteX1" fmla="*/ 192386 w 1548142"/>
                <a:gd name="connsiteY1" fmla="*/ 0 h 262550"/>
                <a:gd name="connsiteX2" fmla="*/ 1355756 w 1548142"/>
                <a:gd name="connsiteY2" fmla="*/ 0 h 262550"/>
                <a:gd name="connsiteX3" fmla="*/ 1548142 w 1548142"/>
                <a:gd name="connsiteY3" fmla="*/ 262550 h 262550"/>
                <a:gd name="connsiteX4" fmla="*/ 0 w 1548142"/>
                <a:gd name="connsiteY4" fmla="*/ 262550 h 262550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55756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55756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255760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255760 w 1548142"/>
                <a:gd name="connsiteY1" fmla="*/ 871 h 263421"/>
                <a:gd name="connsiteX2" fmla="*/ 823864 w 1548142"/>
                <a:gd name="connsiteY2" fmla="*/ 869 h 263421"/>
                <a:gd name="connsiteX3" fmla="*/ 1384586 w 1548142"/>
                <a:gd name="connsiteY3" fmla="*/ 1410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75552 h 275552"/>
                <a:gd name="connsiteX1" fmla="*/ 255760 w 1548142"/>
                <a:gd name="connsiteY1" fmla="*/ 13002 h 275552"/>
                <a:gd name="connsiteX2" fmla="*/ 823864 w 1548142"/>
                <a:gd name="connsiteY2" fmla="*/ 13000 h 275552"/>
                <a:gd name="connsiteX3" fmla="*/ 1384586 w 1548142"/>
                <a:gd name="connsiteY3" fmla="*/ 26232 h 275552"/>
                <a:gd name="connsiteX4" fmla="*/ 1548142 w 1548142"/>
                <a:gd name="connsiteY4" fmla="*/ 275552 h 275552"/>
                <a:gd name="connsiteX5" fmla="*/ 0 w 1548142"/>
                <a:gd name="connsiteY5" fmla="*/ 275552 h 275552"/>
                <a:gd name="connsiteX0" fmla="*/ 0 w 1548142"/>
                <a:gd name="connsiteY0" fmla="*/ 275552 h 275552"/>
                <a:gd name="connsiteX1" fmla="*/ 255760 w 1548142"/>
                <a:gd name="connsiteY1" fmla="*/ 13002 h 275552"/>
                <a:gd name="connsiteX2" fmla="*/ 823864 w 1548142"/>
                <a:gd name="connsiteY2" fmla="*/ 13000 h 275552"/>
                <a:gd name="connsiteX3" fmla="*/ 1384586 w 1548142"/>
                <a:gd name="connsiteY3" fmla="*/ 26232 h 275552"/>
                <a:gd name="connsiteX4" fmla="*/ 1548142 w 1548142"/>
                <a:gd name="connsiteY4" fmla="*/ 275552 h 275552"/>
                <a:gd name="connsiteX5" fmla="*/ 0 w 1548142"/>
                <a:gd name="connsiteY5" fmla="*/ 275552 h 275552"/>
                <a:gd name="connsiteX0" fmla="*/ 0 w 1548142"/>
                <a:gd name="connsiteY0" fmla="*/ 272082 h 272082"/>
                <a:gd name="connsiteX1" fmla="*/ 255760 w 1548142"/>
                <a:gd name="connsiteY1" fmla="*/ 9532 h 272082"/>
                <a:gd name="connsiteX2" fmla="*/ 823864 w 1548142"/>
                <a:gd name="connsiteY2" fmla="*/ 9530 h 272082"/>
                <a:gd name="connsiteX3" fmla="*/ 1364896 w 1548142"/>
                <a:gd name="connsiteY3" fmla="*/ 28432 h 272082"/>
                <a:gd name="connsiteX4" fmla="*/ 1548142 w 1548142"/>
                <a:gd name="connsiteY4" fmla="*/ 272082 h 272082"/>
                <a:gd name="connsiteX5" fmla="*/ 0 w 1548142"/>
                <a:gd name="connsiteY5" fmla="*/ 272082 h 272082"/>
                <a:gd name="connsiteX0" fmla="*/ 0 w 1548142"/>
                <a:gd name="connsiteY0" fmla="*/ 264587 h 264587"/>
                <a:gd name="connsiteX1" fmla="*/ 255760 w 1548142"/>
                <a:gd name="connsiteY1" fmla="*/ 2037 h 264587"/>
                <a:gd name="connsiteX2" fmla="*/ 823864 w 1548142"/>
                <a:gd name="connsiteY2" fmla="*/ 2035 h 264587"/>
                <a:gd name="connsiteX3" fmla="*/ 1364896 w 1548142"/>
                <a:gd name="connsiteY3" fmla="*/ 20937 h 264587"/>
                <a:gd name="connsiteX4" fmla="*/ 1548142 w 1548142"/>
                <a:gd name="connsiteY4" fmla="*/ 264587 h 264587"/>
                <a:gd name="connsiteX5" fmla="*/ 0 w 1548142"/>
                <a:gd name="connsiteY5" fmla="*/ 264587 h 264587"/>
                <a:gd name="connsiteX0" fmla="*/ 0 w 1548142"/>
                <a:gd name="connsiteY0" fmla="*/ 264587 h 264587"/>
                <a:gd name="connsiteX1" fmla="*/ 255760 w 1548142"/>
                <a:gd name="connsiteY1" fmla="*/ 2037 h 264587"/>
                <a:gd name="connsiteX2" fmla="*/ 823864 w 1548142"/>
                <a:gd name="connsiteY2" fmla="*/ 2035 h 264587"/>
                <a:gd name="connsiteX3" fmla="*/ 1364896 w 1548142"/>
                <a:gd name="connsiteY3" fmla="*/ 20937 h 264587"/>
                <a:gd name="connsiteX4" fmla="*/ 1548142 w 1548142"/>
                <a:gd name="connsiteY4" fmla="*/ 264587 h 264587"/>
                <a:gd name="connsiteX5" fmla="*/ 0 w 1548142"/>
                <a:gd name="connsiteY5" fmla="*/ 264587 h 264587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92445"/>
                <a:gd name="connsiteY0" fmla="*/ 265199 h 265199"/>
                <a:gd name="connsiteX1" fmla="*/ 255760 w 1592445"/>
                <a:gd name="connsiteY1" fmla="*/ 2649 h 265199"/>
                <a:gd name="connsiteX2" fmla="*/ 823864 w 1592445"/>
                <a:gd name="connsiteY2" fmla="*/ 2647 h 265199"/>
                <a:gd name="connsiteX3" fmla="*/ 1364896 w 1592445"/>
                <a:gd name="connsiteY3" fmla="*/ 21549 h 265199"/>
                <a:gd name="connsiteX4" fmla="*/ 1592445 w 1592445"/>
                <a:gd name="connsiteY4" fmla="*/ 265199 h 265199"/>
                <a:gd name="connsiteX5" fmla="*/ 0 w 1592445"/>
                <a:gd name="connsiteY5" fmla="*/ 265199 h 265199"/>
                <a:gd name="connsiteX0" fmla="*/ 0 w 1592445"/>
                <a:gd name="connsiteY0" fmla="*/ 265199 h 265199"/>
                <a:gd name="connsiteX1" fmla="*/ 253298 w 1592445"/>
                <a:gd name="connsiteY1" fmla="*/ 5484 h 265199"/>
                <a:gd name="connsiteX2" fmla="*/ 823864 w 1592445"/>
                <a:gd name="connsiteY2" fmla="*/ 2647 h 265199"/>
                <a:gd name="connsiteX3" fmla="*/ 1364896 w 1592445"/>
                <a:gd name="connsiteY3" fmla="*/ 21549 h 265199"/>
                <a:gd name="connsiteX4" fmla="*/ 1592445 w 1592445"/>
                <a:gd name="connsiteY4" fmla="*/ 265199 h 265199"/>
                <a:gd name="connsiteX5" fmla="*/ 0 w 1592445"/>
                <a:gd name="connsiteY5" fmla="*/ 265199 h 265199"/>
                <a:gd name="connsiteX0" fmla="*/ 0 w 1592445"/>
                <a:gd name="connsiteY0" fmla="*/ 268261 h 268261"/>
                <a:gd name="connsiteX1" fmla="*/ 253298 w 1592445"/>
                <a:gd name="connsiteY1" fmla="*/ 8546 h 268261"/>
                <a:gd name="connsiteX2" fmla="*/ 823864 w 1592445"/>
                <a:gd name="connsiteY2" fmla="*/ 5709 h 268261"/>
                <a:gd name="connsiteX3" fmla="*/ 1364896 w 1592445"/>
                <a:gd name="connsiteY3" fmla="*/ 24611 h 268261"/>
                <a:gd name="connsiteX4" fmla="*/ 1592445 w 1592445"/>
                <a:gd name="connsiteY4" fmla="*/ 268261 h 268261"/>
                <a:gd name="connsiteX5" fmla="*/ 0 w 1592445"/>
                <a:gd name="connsiteY5" fmla="*/ 268261 h 268261"/>
                <a:gd name="connsiteX0" fmla="*/ 0 w 1592445"/>
                <a:gd name="connsiteY0" fmla="*/ 268261 h 268261"/>
                <a:gd name="connsiteX1" fmla="*/ 253298 w 1592445"/>
                <a:gd name="connsiteY1" fmla="*/ 8546 h 268261"/>
                <a:gd name="connsiteX2" fmla="*/ 823864 w 1592445"/>
                <a:gd name="connsiteY2" fmla="*/ 5709 h 268261"/>
                <a:gd name="connsiteX3" fmla="*/ 1364896 w 1592445"/>
                <a:gd name="connsiteY3" fmla="*/ 24611 h 268261"/>
                <a:gd name="connsiteX4" fmla="*/ 1592445 w 1592445"/>
                <a:gd name="connsiteY4" fmla="*/ 268261 h 268261"/>
                <a:gd name="connsiteX5" fmla="*/ 0 w 1592445"/>
                <a:gd name="connsiteY5" fmla="*/ 268261 h 268261"/>
                <a:gd name="connsiteX0" fmla="*/ 0 w 1592445"/>
                <a:gd name="connsiteY0" fmla="*/ 267010 h 267010"/>
                <a:gd name="connsiteX1" fmla="*/ 253298 w 1592445"/>
                <a:gd name="connsiteY1" fmla="*/ 7295 h 267010"/>
                <a:gd name="connsiteX2" fmla="*/ 823864 w 1592445"/>
                <a:gd name="connsiteY2" fmla="*/ 4458 h 267010"/>
                <a:gd name="connsiteX3" fmla="*/ 1364896 w 1592445"/>
                <a:gd name="connsiteY3" fmla="*/ 23360 h 267010"/>
                <a:gd name="connsiteX4" fmla="*/ 1592445 w 1592445"/>
                <a:gd name="connsiteY4" fmla="*/ 267010 h 267010"/>
                <a:gd name="connsiteX5" fmla="*/ 0 w 1592445"/>
                <a:gd name="connsiteY5" fmla="*/ 267010 h 267010"/>
                <a:gd name="connsiteX0" fmla="*/ 0 w 1592445"/>
                <a:gd name="connsiteY0" fmla="*/ 265200 h 265200"/>
                <a:gd name="connsiteX1" fmla="*/ 258221 w 1592445"/>
                <a:gd name="connsiteY1" fmla="*/ 10210 h 265200"/>
                <a:gd name="connsiteX2" fmla="*/ 823864 w 1592445"/>
                <a:gd name="connsiteY2" fmla="*/ 2648 h 265200"/>
                <a:gd name="connsiteX3" fmla="*/ 1364896 w 1592445"/>
                <a:gd name="connsiteY3" fmla="*/ 21550 h 265200"/>
                <a:gd name="connsiteX4" fmla="*/ 1592445 w 1592445"/>
                <a:gd name="connsiteY4" fmla="*/ 265200 h 265200"/>
                <a:gd name="connsiteX5" fmla="*/ 0 w 1592445"/>
                <a:gd name="connsiteY5" fmla="*/ 265200 h 265200"/>
                <a:gd name="connsiteX0" fmla="*/ 0 w 1592445"/>
                <a:gd name="connsiteY0" fmla="*/ 265200 h 265200"/>
                <a:gd name="connsiteX1" fmla="*/ 258221 w 1592445"/>
                <a:gd name="connsiteY1" fmla="*/ 10210 h 265200"/>
                <a:gd name="connsiteX2" fmla="*/ 823864 w 1592445"/>
                <a:gd name="connsiteY2" fmla="*/ 2648 h 265200"/>
                <a:gd name="connsiteX3" fmla="*/ 1364896 w 1592445"/>
                <a:gd name="connsiteY3" fmla="*/ 21550 h 265200"/>
                <a:gd name="connsiteX4" fmla="*/ 1592445 w 1592445"/>
                <a:gd name="connsiteY4" fmla="*/ 265200 h 265200"/>
                <a:gd name="connsiteX5" fmla="*/ 0 w 1592445"/>
                <a:gd name="connsiteY5" fmla="*/ 265200 h 265200"/>
                <a:gd name="connsiteX0" fmla="*/ 0 w 1592445"/>
                <a:gd name="connsiteY0" fmla="*/ 267588 h 267588"/>
                <a:gd name="connsiteX1" fmla="*/ 258221 w 1592445"/>
                <a:gd name="connsiteY1" fmla="*/ 12598 h 267588"/>
                <a:gd name="connsiteX2" fmla="*/ 809097 w 1592445"/>
                <a:gd name="connsiteY2" fmla="*/ 1256 h 267588"/>
                <a:gd name="connsiteX3" fmla="*/ 1364896 w 1592445"/>
                <a:gd name="connsiteY3" fmla="*/ 23938 h 267588"/>
                <a:gd name="connsiteX4" fmla="*/ 1592445 w 1592445"/>
                <a:gd name="connsiteY4" fmla="*/ 267588 h 267588"/>
                <a:gd name="connsiteX5" fmla="*/ 0 w 1592445"/>
                <a:gd name="connsiteY5" fmla="*/ 267588 h 267588"/>
                <a:gd name="connsiteX0" fmla="*/ 0 w 1592445"/>
                <a:gd name="connsiteY0" fmla="*/ 266343 h 266343"/>
                <a:gd name="connsiteX1" fmla="*/ 258221 w 1592445"/>
                <a:gd name="connsiteY1" fmla="*/ 11353 h 266343"/>
                <a:gd name="connsiteX2" fmla="*/ 809097 w 1592445"/>
                <a:gd name="connsiteY2" fmla="*/ 11 h 266343"/>
                <a:gd name="connsiteX3" fmla="*/ 1364896 w 1592445"/>
                <a:gd name="connsiteY3" fmla="*/ 22693 h 266343"/>
                <a:gd name="connsiteX4" fmla="*/ 1592445 w 1592445"/>
                <a:gd name="connsiteY4" fmla="*/ 266343 h 266343"/>
                <a:gd name="connsiteX5" fmla="*/ 0 w 1592445"/>
                <a:gd name="connsiteY5" fmla="*/ 266343 h 266343"/>
                <a:gd name="connsiteX0" fmla="*/ 0 w 1592445"/>
                <a:gd name="connsiteY0" fmla="*/ 266332 h 266332"/>
                <a:gd name="connsiteX1" fmla="*/ 258221 w 1592445"/>
                <a:gd name="connsiteY1" fmla="*/ 11342 h 266332"/>
                <a:gd name="connsiteX2" fmla="*/ 809097 w 1592445"/>
                <a:gd name="connsiteY2" fmla="*/ 0 h 266332"/>
                <a:gd name="connsiteX3" fmla="*/ 1364896 w 1592445"/>
                <a:gd name="connsiteY3" fmla="*/ 30242 h 266332"/>
                <a:gd name="connsiteX4" fmla="*/ 1592445 w 1592445"/>
                <a:gd name="connsiteY4" fmla="*/ 266332 h 266332"/>
                <a:gd name="connsiteX5" fmla="*/ 0 w 1592445"/>
                <a:gd name="connsiteY5" fmla="*/ 266332 h 266332"/>
                <a:gd name="connsiteX0" fmla="*/ 0 w 1592445"/>
                <a:gd name="connsiteY0" fmla="*/ 266332 h 266332"/>
                <a:gd name="connsiteX1" fmla="*/ 248376 w 1592445"/>
                <a:gd name="connsiteY1" fmla="*/ 14177 h 266332"/>
                <a:gd name="connsiteX2" fmla="*/ 809097 w 1592445"/>
                <a:gd name="connsiteY2" fmla="*/ 0 h 266332"/>
                <a:gd name="connsiteX3" fmla="*/ 1364896 w 1592445"/>
                <a:gd name="connsiteY3" fmla="*/ 30242 h 266332"/>
                <a:gd name="connsiteX4" fmla="*/ 1592445 w 1592445"/>
                <a:gd name="connsiteY4" fmla="*/ 266332 h 266332"/>
                <a:gd name="connsiteX5" fmla="*/ 0 w 1592445"/>
                <a:gd name="connsiteY5" fmla="*/ 266332 h 26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2445" h="266332">
                  <a:moveTo>
                    <a:pt x="0" y="266332"/>
                  </a:moveTo>
                  <a:cubicBezTo>
                    <a:pt x="84433" y="179760"/>
                    <a:pt x="176249" y="31763"/>
                    <a:pt x="248376" y="14177"/>
                  </a:cubicBezTo>
                  <a:cubicBezTo>
                    <a:pt x="325347" y="-944"/>
                    <a:pt x="618908" y="946"/>
                    <a:pt x="809097" y="0"/>
                  </a:cubicBezTo>
                  <a:cubicBezTo>
                    <a:pt x="998466" y="2836"/>
                    <a:pt x="1252360" y="-1739"/>
                    <a:pt x="1364896" y="30242"/>
                  </a:cubicBezTo>
                  <a:cubicBezTo>
                    <a:pt x="1448951" y="55703"/>
                    <a:pt x="1537926" y="183225"/>
                    <a:pt x="1592445" y="266332"/>
                  </a:cubicBezTo>
                  <a:lnTo>
                    <a:pt x="0" y="266332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39CE0C1-3174-CDA2-B025-442845F1977B}"/>
                </a:ext>
              </a:extLst>
            </p:cNvPr>
            <p:cNvSpPr/>
            <p:nvPr/>
          </p:nvSpPr>
          <p:spPr>
            <a:xfrm>
              <a:off x="1224211" y="2273465"/>
              <a:ext cx="524293" cy="7361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1C7B060A-05DA-2BDC-30FB-C843CA9D8968}"/>
                </a:ext>
              </a:extLst>
            </p:cNvPr>
            <p:cNvSpPr/>
            <p:nvPr/>
          </p:nvSpPr>
          <p:spPr>
            <a:xfrm>
              <a:off x="1796722" y="2255061"/>
              <a:ext cx="102585" cy="1104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F9DBC474-5288-6AEB-B6BF-2C4CDC84FCE3}"/>
              </a:ext>
            </a:extLst>
          </p:cNvPr>
          <p:cNvSpPr txBox="1"/>
          <p:nvPr/>
        </p:nvSpPr>
        <p:spPr>
          <a:xfrm>
            <a:off x="4934178" y="5891348"/>
            <a:ext cx="2361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54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349030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B2B7A0E-9145-775A-65F1-316523192699}"/>
              </a:ext>
            </a:extLst>
          </p:cNvPr>
          <p:cNvSpPr txBox="1"/>
          <p:nvPr/>
        </p:nvSpPr>
        <p:spPr>
          <a:xfrm>
            <a:off x="477520" y="1219200"/>
            <a:ext cx="606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누구나 손쉽게 한눈에 알아보고 이용할 수 </a:t>
            </a:r>
            <a:r>
              <a:rPr lang="ko-KR" altLang="en-US">
                <a:latin typeface="THE정고딕110" panose="02020603020101020101" pitchFamily="18" charset="-127"/>
                <a:ea typeface="THE정고딕110" panose="02020603020101020101" pitchFamily="18" charset="-127"/>
              </a:rPr>
              <a:t>있도록 제작한다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endParaRPr lang="ko-KR" altLang="en-US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F500E3-DD7C-9B59-6565-572408EFFFBD}"/>
              </a:ext>
            </a:extLst>
          </p:cNvPr>
          <p:cNvSpPr/>
          <p:nvPr/>
        </p:nvSpPr>
        <p:spPr>
          <a:xfrm>
            <a:off x="-1" y="-1"/>
            <a:ext cx="12192001" cy="1018903"/>
          </a:xfrm>
          <a:prstGeom prst="rect">
            <a:avLst/>
          </a:prstGeom>
          <a:solidFill>
            <a:srgbClr val="6EAB4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8CAFE1-1767-F468-B955-7055EFFD7A3C}"/>
              </a:ext>
            </a:extLst>
          </p:cNvPr>
          <p:cNvSpPr txBox="1"/>
          <p:nvPr/>
        </p:nvSpPr>
        <p:spPr>
          <a:xfrm>
            <a:off x="261257" y="200297"/>
            <a:ext cx="4171406" cy="70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D8A39-0C9A-31D7-AD4A-430A34AEB8C2}"/>
              </a:ext>
            </a:extLst>
          </p:cNvPr>
          <p:cNvSpPr txBox="1"/>
          <p:nvPr/>
        </p:nvSpPr>
        <p:spPr>
          <a:xfrm>
            <a:off x="2250440" y="1789063"/>
            <a:ext cx="2072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&lt;</a:t>
            </a:r>
            <a:r>
              <a:rPr lang="ko-KR" altLang="en-US" sz="2000" b="1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공공언어 사용</a:t>
            </a:r>
            <a:r>
              <a:rPr lang="en-US" altLang="ko-KR" sz="2000" b="1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&gt;</a:t>
            </a:r>
            <a:endParaRPr lang="ko-KR" altLang="en-US" sz="2000" b="1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46241B-A208-CAEB-BCDF-4FE2F23D3232}"/>
              </a:ext>
            </a:extLst>
          </p:cNvPr>
          <p:cNvSpPr txBox="1"/>
          <p:nvPr/>
        </p:nvSpPr>
        <p:spPr>
          <a:xfrm>
            <a:off x="7523543" y="1789063"/>
            <a:ext cx="2773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&lt;</a:t>
            </a:r>
            <a:r>
              <a:rPr lang="ko-KR" altLang="en-US" sz="2000" b="1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그림</a:t>
            </a:r>
            <a:r>
              <a:rPr lang="en-US" altLang="ko-KR" sz="2000" b="1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, </a:t>
            </a:r>
            <a:r>
              <a:rPr lang="ko-KR" altLang="en-US" sz="2000" b="1" dirty="0" err="1">
                <a:latin typeface="THE정고딕140" panose="02020603020101020101" pitchFamily="18" charset="-127"/>
                <a:ea typeface="THE정고딕140" panose="02020603020101020101" pitchFamily="18" charset="-127"/>
              </a:rPr>
              <a:t>픽토그램</a:t>
            </a:r>
            <a:r>
              <a:rPr lang="ko-KR" altLang="en-US" sz="2000" b="1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 활용</a:t>
            </a:r>
            <a:r>
              <a:rPr lang="en-US" altLang="ko-KR" sz="2000" b="1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&gt;</a:t>
            </a:r>
            <a:endParaRPr lang="ko-KR" altLang="en-US" sz="2000" b="1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E807D-F522-EDAA-03C5-99B3F6C992D5}"/>
              </a:ext>
            </a:extLst>
          </p:cNvPr>
          <p:cNvSpPr txBox="1"/>
          <p:nvPr/>
        </p:nvSpPr>
        <p:spPr>
          <a:xfrm>
            <a:off x="961422" y="2189173"/>
            <a:ext cx="4642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공공언어란</a:t>
            </a:r>
            <a:r>
              <a:rPr lang="en-US" altLang="ko-KR" sz="16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?</a:t>
            </a:r>
            <a:b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정부 및 공공 기관에서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 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사회의 구성원이 보고 듣고 읽는 것을</a:t>
            </a:r>
            <a:br>
              <a:rPr lang="en-US" altLang="ko-KR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전제로 사용하는 공공성을 띤 언어를 통틀어 이르는 말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endParaRPr lang="ko-KR" altLang="en-US" sz="14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E0F5BD-2179-372D-B752-CF5325A78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" t="3665" r="1536"/>
          <a:stretch/>
        </p:blipFill>
        <p:spPr>
          <a:xfrm>
            <a:off x="1235889" y="3142359"/>
            <a:ext cx="4093755" cy="33023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DCFEA4-5FFE-6D55-6CD4-521587BACFF4}"/>
              </a:ext>
            </a:extLst>
          </p:cNvPr>
          <p:cNvSpPr txBox="1"/>
          <p:nvPr/>
        </p:nvSpPr>
        <p:spPr>
          <a:xfrm>
            <a:off x="6281106" y="2189173"/>
            <a:ext cx="546876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THE정고딕110" panose="02020603020101020101" pitchFamily="18" charset="-127"/>
                <a:ea typeface="THE정고딕110" panose="02020603020101020101" pitchFamily="18" charset="-127"/>
              </a:rPr>
              <a:t>픽토그램이란</a:t>
            </a:r>
            <a:r>
              <a:rPr lang="en-US" altLang="ko-KR" sz="16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?</a:t>
            </a:r>
            <a:b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400" dirty="0">
                <a:solidFill>
                  <a:srgbClr val="40404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그림을 뜻하는 </a:t>
            </a:r>
            <a:r>
              <a:rPr lang="ko-KR" altLang="en-US" sz="1400" dirty="0" err="1">
                <a:solidFill>
                  <a:srgbClr val="40404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픽처</a:t>
            </a:r>
            <a:r>
              <a:rPr lang="en-US" altLang="ko-KR" sz="1400" dirty="0">
                <a:solidFill>
                  <a:srgbClr val="40404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(picture)</a:t>
            </a:r>
            <a:r>
              <a:rPr lang="ko-KR" altLang="en-US" sz="1400" dirty="0">
                <a:solidFill>
                  <a:srgbClr val="40404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와 전보를 뜻하는 </a:t>
            </a:r>
            <a:r>
              <a:rPr lang="ko-KR" altLang="en-US" sz="1400" dirty="0" err="1">
                <a:solidFill>
                  <a:srgbClr val="40404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텔레그램</a:t>
            </a:r>
            <a:r>
              <a:rPr lang="en-US" altLang="ko-KR" sz="1400" dirty="0">
                <a:solidFill>
                  <a:srgbClr val="40404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(telegram)</a:t>
            </a:r>
            <a:r>
              <a:rPr lang="ko-KR" altLang="en-US" sz="1400" dirty="0">
                <a:solidFill>
                  <a:srgbClr val="40404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의 합성어로</a:t>
            </a:r>
            <a:r>
              <a:rPr lang="en-US" altLang="ko-KR" sz="1400" dirty="0">
                <a:solidFill>
                  <a:srgbClr val="40404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무언가 중요한 사항이나 장소를 알리기 위해</a:t>
            </a:r>
            <a:br>
              <a:rPr lang="en-US" altLang="ko-KR" sz="1400" dirty="0">
                <a:solidFill>
                  <a:srgbClr val="40404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400" dirty="0">
                <a:solidFill>
                  <a:srgbClr val="40404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누가 보더라도 같은 의미로 통할 수 있는 그림으로 된 언어체계</a:t>
            </a:r>
            <a:r>
              <a:rPr lang="en-US" altLang="ko-KR" sz="1400" dirty="0">
                <a:solidFill>
                  <a:srgbClr val="40404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endParaRPr lang="ko-KR" altLang="en-US" sz="14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F7B82F-E433-C54B-B546-C2577C714FF4}"/>
              </a:ext>
            </a:extLst>
          </p:cNvPr>
          <p:cNvGrpSpPr/>
          <p:nvPr/>
        </p:nvGrpSpPr>
        <p:grpSpPr>
          <a:xfrm>
            <a:off x="6433232" y="3683943"/>
            <a:ext cx="5164513" cy="2169803"/>
            <a:chOff x="5899035" y="4041142"/>
            <a:chExt cx="5854014" cy="24594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1C37D41-3CBD-281F-26E7-13F6DF267D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5" t="1679" r="7195" b="71931"/>
            <a:stretch/>
          </p:blipFill>
          <p:spPr bwMode="auto">
            <a:xfrm>
              <a:off x="7410619" y="4041142"/>
              <a:ext cx="2807869" cy="1201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1ACC319-C858-9325-2875-00A51E85B0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5" t="35910" r="6896" b="37700"/>
            <a:stretch/>
          </p:blipFill>
          <p:spPr bwMode="auto">
            <a:xfrm>
              <a:off x="5899035" y="5298846"/>
              <a:ext cx="2807869" cy="1201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85BF491C-A94D-7B41-5BB6-BBEF0E5945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2" t="69376" r="7328" b="4234"/>
            <a:stretch/>
          </p:blipFill>
          <p:spPr bwMode="auto">
            <a:xfrm>
              <a:off x="8945180" y="5298847"/>
              <a:ext cx="2807869" cy="120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5E831EB-A768-7619-FEBE-2325BED9FD1B}"/>
              </a:ext>
            </a:extLst>
          </p:cNvPr>
          <p:cNvSpPr txBox="1"/>
          <p:nvPr/>
        </p:nvSpPr>
        <p:spPr>
          <a:xfrm>
            <a:off x="477520" y="278618"/>
            <a:ext cx="6445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누구나 쉽게 이용할 수 있는 직관적 인터페이스</a:t>
            </a:r>
          </a:p>
        </p:txBody>
      </p:sp>
    </p:spTree>
    <p:extLst>
      <p:ext uri="{BB962C8B-B14F-4D97-AF65-F5344CB8AC3E}">
        <p14:creationId xmlns:p14="http://schemas.microsoft.com/office/powerpoint/2010/main" val="2376762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모서리가 접힌 도형 9">
            <a:extLst>
              <a:ext uri="{FF2B5EF4-FFF2-40B4-BE49-F238E27FC236}">
                <a16:creationId xmlns:a16="http://schemas.microsoft.com/office/drawing/2014/main" id="{A9624BB0-605F-3A16-AB8D-259CEAAD2B82}"/>
              </a:ext>
            </a:extLst>
          </p:cNvPr>
          <p:cNvSpPr/>
          <p:nvPr/>
        </p:nvSpPr>
        <p:spPr>
          <a:xfrm>
            <a:off x="7889966" y="3213462"/>
            <a:ext cx="3300548" cy="3082835"/>
          </a:xfrm>
          <a:prstGeom prst="foldedCorner">
            <a:avLst>
              <a:gd name="adj" fmla="val 14552"/>
            </a:avLst>
          </a:prstGeom>
          <a:solidFill>
            <a:srgbClr val="D1E7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F500E3-DD7C-9B59-6565-572408EFFFBD}"/>
              </a:ext>
            </a:extLst>
          </p:cNvPr>
          <p:cNvSpPr/>
          <p:nvPr/>
        </p:nvSpPr>
        <p:spPr>
          <a:xfrm>
            <a:off x="-1" y="-1"/>
            <a:ext cx="12192001" cy="1018903"/>
          </a:xfrm>
          <a:prstGeom prst="rect">
            <a:avLst/>
          </a:prstGeom>
          <a:solidFill>
            <a:srgbClr val="6EAB4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8CAFE1-1767-F468-B955-7055EFFD7A3C}"/>
              </a:ext>
            </a:extLst>
          </p:cNvPr>
          <p:cNvSpPr txBox="1"/>
          <p:nvPr/>
        </p:nvSpPr>
        <p:spPr>
          <a:xfrm>
            <a:off x="261257" y="200297"/>
            <a:ext cx="4171406" cy="70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F4B03-8EFE-96DE-8D6B-52707882D5BA}"/>
              </a:ext>
            </a:extLst>
          </p:cNvPr>
          <p:cNvSpPr txBox="1"/>
          <p:nvPr/>
        </p:nvSpPr>
        <p:spPr>
          <a:xfrm>
            <a:off x="7965819" y="3600717"/>
            <a:ext cx="31488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무분별한 광고 방지를 위해</a:t>
            </a:r>
            <a:b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주기적으로 관리한다</a:t>
            </a:r>
            <a: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욕설</a:t>
            </a:r>
            <a: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비속어 등 부적절한</a:t>
            </a:r>
            <a:b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용어 사용을 막기 위해 </a:t>
            </a:r>
            <a:r>
              <a:rPr lang="ko-KR" altLang="en-US" sz="1600" dirty="0" err="1">
                <a:latin typeface="THE정고딕110" panose="02020603020101020101" pitchFamily="18" charset="-127"/>
                <a:ea typeface="THE정고딕110" panose="02020603020101020101" pitchFamily="18" charset="-127"/>
              </a:rPr>
              <a:t>금지어</a:t>
            </a: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 시스템을 도입한다</a:t>
            </a:r>
            <a: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허위사실 기재 방지를 위한</a:t>
            </a:r>
            <a:b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사실 검토 시스템을 도입한다</a:t>
            </a:r>
            <a: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endParaRPr lang="ko-KR" altLang="en-US" sz="16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C8479C-B90A-5ABC-66F7-86A6DA2F0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4" y="1684326"/>
            <a:ext cx="6420539" cy="48128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ABE78F-030C-28E4-AC3C-505167063529}"/>
              </a:ext>
            </a:extLst>
          </p:cNvPr>
          <p:cNvSpPr txBox="1"/>
          <p:nvPr/>
        </p:nvSpPr>
        <p:spPr>
          <a:xfrm>
            <a:off x="477520" y="278618"/>
            <a:ext cx="6567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이용자가 정보를 공유할 수 있는 소통의 장 마련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305F00-0F15-9B7E-3475-56E9A19F5549}"/>
              </a:ext>
            </a:extLst>
          </p:cNvPr>
          <p:cNvSpPr txBox="1"/>
          <p:nvPr/>
        </p:nvSpPr>
        <p:spPr>
          <a:xfrm>
            <a:off x="477519" y="1219200"/>
            <a:ext cx="810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함안을 방문한 관광객들이 서로 정보를 공유할 수 있도록 소통의 장을 개설한다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endParaRPr lang="ko-KR" altLang="en-US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454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F500E3-DD7C-9B59-6565-572408EFFFBD}"/>
              </a:ext>
            </a:extLst>
          </p:cNvPr>
          <p:cNvSpPr/>
          <p:nvPr/>
        </p:nvSpPr>
        <p:spPr>
          <a:xfrm>
            <a:off x="1509713" y="8756"/>
            <a:ext cx="10682288" cy="6858000"/>
          </a:xfrm>
          <a:prstGeom prst="rect">
            <a:avLst/>
          </a:prstGeom>
          <a:solidFill>
            <a:srgbClr val="4498D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737DFF1-F76C-4D99-52A0-48F92DA78BAB}"/>
              </a:ext>
            </a:extLst>
          </p:cNvPr>
          <p:cNvSpPr/>
          <p:nvPr/>
        </p:nvSpPr>
        <p:spPr>
          <a:xfrm>
            <a:off x="333375" y="1365286"/>
            <a:ext cx="2352675" cy="4216670"/>
          </a:xfrm>
          <a:prstGeom prst="roundRect">
            <a:avLst>
              <a:gd name="adj" fmla="val 14653"/>
            </a:avLst>
          </a:prstGeom>
          <a:solidFill>
            <a:srgbClr val="449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500C47-465E-4909-81C2-DB1535256028}"/>
              </a:ext>
            </a:extLst>
          </p:cNvPr>
          <p:cNvSpPr/>
          <p:nvPr/>
        </p:nvSpPr>
        <p:spPr>
          <a:xfrm>
            <a:off x="1368714" y="5576708"/>
            <a:ext cx="281995" cy="234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697256E-25D1-7382-EA4E-CB5992014A8D}"/>
              </a:ext>
            </a:extLst>
          </p:cNvPr>
          <p:cNvGrpSpPr/>
          <p:nvPr/>
        </p:nvGrpSpPr>
        <p:grpSpPr>
          <a:xfrm>
            <a:off x="333375" y="1365286"/>
            <a:ext cx="2352675" cy="4207914"/>
            <a:chOff x="0" y="2133600"/>
            <a:chExt cx="2967461" cy="5307499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12E788D-D84D-684E-BE8C-1E488ECF3EC9}"/>
                </a:ext>
              </a:extLst>
            </p:cNvPr>
            <p:cNvSpPr/>
            <p:nvPr/>
          </p:nvSpPr>
          <p:spPr>
            <a:xfrm>
              <a:off x="0" y="2133600"/>
              <a:ext cx="2967461" cy="5307499"/>
            </a:xfrm>
            <a:prstGeom prst="roundRect">
              <a:avLst>
                <a:gd name="adj" fmla="val 11457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다리꼴 11">
              <a:extLst>
                <a:ext uri="{FF2B5EF4-FFF2-40B4-BE49-F238E27FC236}">
                  <a16:creationId xmlns:a16="http://schemas.microsoft.com/office/drawing/2014/main" id="{1D46FF6C-19FB-6484-BC6A-7E4403E0D2AA}"/>
                </a:ext>
              </a:extLst>
            </p:cNvPr>
            <p:cNvSpPr/>
            <p:nvPr/>
          </p:nvSpPr>
          <p:spPr>
            <a:xfrm rot="10800000">
              <a:off x="598479" y="2144644"/>
              <a:ext cx="1770502" cy="323899"/>
            </a:xfrm>
            <a:custGeom>
              <a:avLst/>
              <a:gdLst>
                <a:gd name="connsiteX0" fmla="*/ 0 w 1548142"/>
                <a:gd name="connsiteY0" fmla="*/ 262550 h 262550"/>
                <a:gd name="connsiteX1" fmla="*/ 192386 w 1548142"/>
                <a:gd name="connsiteY1" fmla="*/ 0 h 262550"/>
                <a:gd name="connsiteX2" fmla="*/ 1355756 w 1548142"/>
                <a:gd name="connsiteY2" fmla="*/ 0 h 262550"/>
                <a:gd name="connsiteX3" fmla="*/ 1548142 w 1548142"/>
                <a:gd name="connsiteY3" fmla="*/ 262550 h 262550"/>
                <a:gd name="connsiteX4" fmla="*/ 0 w 1548142"/>
                <a:gd name="connsiteY4" fmla="*/ 262550 h 262550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55756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55756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255760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255760 w 1548142"/>
                <a:gd name="connsiteY1" fmla="*/ 871 h 263421"/>
                <a:gd name="connsiteX2" fmla="*/ 823864 w 1548142"/>
                <a:gd name="connsiteY2" fmla="*/ 869 h 263421"/>
                <a:gd name="connsiteX3" fmla="*/ 1384586 w 1548142"/>
                <a:gd name="connsiteY3" fmla="*/ 1410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75552 h 275552"/>
                <a:gd name="connsiteX1" fmla="*/ 255760 w 1548142"/>
                <a:gd name="connsiteY1" fmla="*/ 13002 h 275552"/>
                <a:gd name="connsiteX2" fmla="*/ 823864 w 1548142"/>
                <a:gd name="connsiteY2" fmla="*/ 13000 h 275552"/>
                <a:gd name="connsiteX3" fmla="*/ 1384586 w 1548142"/>
                <a:gd name="connsiteY3" fmla="*/ 26232 h 275552"/>
                <a:gd name="connsiteX4" fmla="*/ 1548142 w 1548142"/>
                <a:gd name="connsiteY4" fmla="*/ 275552 h 275552"/>
                <a:gd name="connsiteX5" fmla="*/ 0 w 1548142"/>
                <a:gd name="connsiteY5" fmla="*/ 275552 h 275552"/>
                <a:gd name="connsiteX0" fmla="*/ 0 w 1548142"/>
                <a:gd name="connsiteY0" fmla="*/ 275552 h 275552"/>
                <a:gd name="connsiteX1" fmla="*/ 255760 w 1548142"/>
                <a:gd name="connsiteY1" fmla="*/ 13002 h 275552"/>
                <a:gd name="connsiteX2" fmla="*/ 823864 w 1548142"/>
                <a:gd name="connsiteY2" fmla="*/ 13000 h 275552"/>
                <a:gd name="connsiteX3" fmla="*/ 1384586 w 1548142"/>
                <a:gd name="connsiteY3" fmla="*/ 26232 h 275552"/>
                <a:gd name="connsiteX4" fmla="*/ 1548142 w 1548142"/>
                <a:gd name="connsiteY4" fmla="*/ 275552 h 275552"/>
                <a:gd name="connsiteX5" fmla="*/ 0 w 1548142"/>
                <a:gd name="connsiteY5" fmla="*/ 275552 h 275552"/>
                <a:gd name="connsiteX0" fmla="*/ 0 w 1548142"/>
                <a:gd name="connsiteY0" fmla="*/ 272082 h 272082"/>
                <a:gd name="connsiteX1" fmla="*/ 255760 w 1548142"/>
                <a:gd name="connsiteY1" fmla="*/ 9532 h 272082"/>
                <a:gd name="connsiteX2" fmla="*/ 823864 w 1548142"/>
                <a:gd name="connsiteY2" fmla="*/ 9530 h 272082"/>
                <a:gd name="connsiteX3" fmla="*/ 1364896 w 1548142"/>
                <a:gd name="connsiteY3" fmla="*/ 28432 h 272082"/>
                <a:gd name="connsiteX4" fmla="*/ 1548142 w 1548142"/>
                <a:gd name="connsiteY4" fmla="*/ 272082 h 272082"/>
                <a:gd name="connsiteX5" fmla="*/ 0 w 1548142"/>
                <a:gd name="connsiteY5" fmla="*/ 272082 h 272082"/>
                <a:gd name="connsiteX0" fmla="*/ 0 w 1548142"/>
                <a:gd name="connsiteY0" fmla="*/ 264587 h 264587"/>
                <a:gd name="connsiteX1" fmla="*/ 255760 w 1548142"/>
                <a:gd name="connsiteY1" fmla="*/ 2037 h 264587"/>
                <a:gd name="connsiteX2" fmla="*/ 823864 w 1548142"/>
                <a:gd name="connsiteY2" fmla="*/ 2035 h 264587"/>
                <a:gd name="connsiteX3" fmla="*/ 1364896 w 1548142"/>
                <a:gd name="connsiteY3" fmla="*/ 20937 h 264587"/>
                <a:gd name="connsiteX4" fmla="*/ 1548142 w 1548142"/>
                <a:gd name="connsiteY4" fmla="*/ 264587 h 264587"/>
                <a:gd name="connsiteX5" fmla="*/ 0 w 1548142"/>
                <a:gd name="connsiteY5" fmla="*/ 264587 h 264587"/>
                <a:gd name="connsiteX0" fmla="*/ 0 w 1548142"/>
                <a:gd name="connsiteY0" fmla="*/ 264587 h 264587"/>
                <a:gd name="connsiteX1" fmla="*/ 255760 w 1548142"/>
                <a:gd name="connsiteY1" fmla="*/ 2037 h 264587"/>
                <a:gd name="connsiteX2" fmla="*/ 823864 w 1548142"/>
                <a:gd name="connsiteY2" fmla="*/ 2035 h 264587"/>
                <a:gd name="connsiteX3" fmla="*/ 1364896 w 1548142"/>
                <a:gd name="connsiteY3" fmla="*/ 20937 h 264587"/>
                <a:gd name="connsiteX4" fmla="*/ 1548142 w 1548142"/>
                <a:gd name="connsiteY4" fmla="*/ 264587 h 264587"/>
                <a:gd name="connsiteX5" fmla="*/ 0 w 1548142"/>
                <a:gd name="connsiteY5" fmla="*/ 264587 h 264587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92445"/>
                <a:gd name="connsiteY0" fmla="*/ 265199 h 265199"/>
                <a:gd name="connsiteX1" fmla="*/ 255760 w 1592445"/>
                <a:gd name="connsiteY1" fmla="*/ 2649 h 265199"/>
                <a:gd name="connsiteX2" fmla="*/ 823864 w 1592445"/>
                <a:gd name="connsiteY2" fmla="*/ 2647 h 265199"/>
                <a:gd name="connsiteX3" fmla="*/ 1364896 w 1592445"/>
                <a:gd name="connsiteY3" fmla="*/ 21549 h 265199"/>
                <a:gd name="connsiteX4" fmla="*/ 1592445 w 1592445"/>
                <a:gd name="connsiteY4" fmla="*/ 265199 h 265199"/>
                <a:gd name="connsiteX5" fmla="*/ 0 w 1592445"/>
                <a:gd name="connsiteY5" fmla="*/ 265199 h 265199"/>
                <a:gd name="connsiteX0" fmla="*/ 0 w 1592445"/>
                <a:gd name="connsiteY0" fmla="*/ 265199 h 265199"/>
                <a:gd name="connsiteX1" fmla="*/ 253298 w 1592445"/>
                <a:gd name="connsiteY1" fmla="*/ 5484 h 265199"/>
                <a:gd name="connsiteX2" fmla="*/ 823864 w 1592445"/>
                <a:gd name="connsiteY2" fmla="*/ 2647 h 265199"/>
                <a:gd name="connsiteX3" fmla="*/ 1364896 w 1592445"/>
                <a:gd name="connsiteY3" fmla="*/ 21549 h 265199"/>
                <a:gd name="connsiteX4" fmla="*/ 1592445 w 1592445"/>
                <a:gd name="connsiteY4" fmla="*/ 265199 h 265199"/>
                <a:gd name="connsiteX5" fmla="*/ 0 w 1592445"/>
                <a:gd name="connsiteY5" fmla="*/ 265199 h 265199"/>
                <a:gd name="connsiteX0" fmla="*/ 0 w 1592445"/>
                <a:gd name="connsiteY0" fmla="*/ 268261 h 268261"/>
                <a:gd name="connsiteX1" fmla="*/ 253298 w 1592445"/>
                <a:gd name="connsiteY1" fmla="*/ 8546 h 268261"/>
                <a:gd name="connsiteX2" fmla="*/ 823864 w 1592445"/>
                <a:gd name="connsiteY2" fmla="*/ 5709 h 268261"/>
                <a:gd name="connsiteX3" fmla="*/ 1364896 w 1592445"/>
                <a:gd name="connsiteY3" fmla="*/ 24611 h 268261"/>
                <a:gd name="connsiteX4" fmla="*/ 1592445 w 1592445"/>
                <a:gd name="connsiteY4" fmla="*/ 268261 h 268261"/>
                <a:gd name="connsiteX5" fmla="*/ 0 w 1592445"/>
                <a:gd name="connsiteY5" fmla="*/ 268261 h 268261"/>
                <a:gd name="connsiteX0" fmla="*/ 0 w 1592445"/>
                <a:gd name="connsiteY0" fmla="*/ 268261 h 268261"/>
                <a:gd name="connsiteX1" fmla="*/ 253298 w 1592445"/>
                <a:gd name="connsiteY1" fmla="*/ 8546 h 268261"/>
                <a:gd name="connsiteX2" fmla="*/ 823864 w 1592445"/>
                <a:gd name="connsiteY2" fmla="*/ 5709 h 268261"/>
                <a:gd name="connsiteX3" fmla="*/ 1364896 w 1592445"/>
                <a:gd name="connsiteY3" fmla="*/ 24611 h 268261"/>
                <a:gd name="connsiteX4" fmla="*/ 1592445 w 1592445"/>
                <a:gd name="connsiteY4" fmla="*/ 268261 h 268261"/>
                <a:gd name="connsiteX5" fmla="*/ 0 w 1592445"/>
                <a:gd name="connsiteY5" fmla="*/ 268261 h 268261"/>
                <a:gd name="connsiteX0" fmla="*/ 0 w 1592445"/>
                <a:gd name="connsiteY0" fmla="*/ 267010 h 267010"/>
                <a:gd name="connsiteX1" fmla="*/ 253298 w 1592445"/>
                <a:gd name="connsiteY1" fmla="*/ 7295 h 267010"/>
                <a:gd name="connsiteX2" fmla="*/ 823864 w 1592445"/>
                <a:gd name="connsiteY2" fmla="*/ 4458 h 267010"/>
                <a:gd name="connsiteX3" fmla="*/ 1364896 w 1592445"/>
                <a:gd name="connsiteY3" fmla="*/ 23360 h 267010"/>
                <a:gd name="connsiteX4" fmla="*/ 1592445 w 1592445"/>
                <a:gd name="connsiteY4" fmla="*/ 267010 h 267010"/>
                <a:gd name="connsiteX5" fmla="*/ 0 w 1592445"/>
                <a:gd name="connsiteY5" fmla="*/ 267010 h 267010"/>
                <a:gd name="connsiteX0" fmla="*/ 0 w 1592445"/>
                <a:gd name="connsiteY0" fmla="*/ 265200 h 265200"/>
                <a:gd name="connsiteX1" fmla="*/ 258221 w 1592445"/>
                <a:gd name="connsiteY1" fmla="*/ 10210 h 265200"/>
                <a:gd name="connsiteX2" fmla="*/ 823864 w 1592445"/>
                <a:gd name="connsiteY2" fmla="*/ 2648 h 265200"/>
                <a:gd name="connsiteX3" fmla="*/ 1364896 w 1592445"/>
                <a:gd name="connsiteY3" fmla="*/ 21550 h 265200"/>
                <a:gd name="connsiteX4" fmla="*/ 1592445 w 1592445"/>
                <a:gd name="connsiteY4" fmla="*/ 265200 h 265200"/>
                <a:gd name="connsiteX5" fmla="*/ 0 w 1592445"/>
                <a:gd name="connsiteY5" fmla="*/ 265200 h 265200"/>
                <a:gd name="connsiteX0" fmla="*/ 0 w 1592445"/>
                <a:gd name="connsiteY0" fmla="*/ 265200 h 265200"/>
                <a:gd name="connsiteX1" fmla="*/ 258221 w 1592445"/>
                <a:gd name="connsiteY1" fmla="*/ 10210 h 265200"/>
                <a:gd name="connsiteX2" fmla="*/ 823864 w 1592445"/>
                <a:gd name="connsiteY2" fmla="*/ 2648 h 265200"/>
                <a:gd name="connsiteX3" fmla="*/ 1364896 w 1592445"/>
                <a:gd name="connsiteY3" fmla="*/ 21550 h 265200"/>
                <a:gd name="connsiteX4" fmla="*/ 1592445 w 1592445"/>
                <a:gd name="connsiteY4" fmla="*/ 265200 h 265200"/>
                <a:gd name="connsiteX5" fmla="*/ 0 w 1592445"/>
                <a:gd name="connsiteY5" fmla="*/ 265200 h 265200"/>
                <a:gd name="connsiteX0" fmla="*/ 0 w 1592445"/>
                <a:gd name="connsiteY0" fmla="*/ 267588 h 267588"/>
                <a:gd name="connsiteX1" fmla="*/ 258221 w 1592445"/>
                <a:gd name="connsiteY1" fmla="*/ 12598 h 267588"/>
                <a:gd name="connsiteX2" fmla="*/ 809097 w 1592445"/>
                <a:gd name="connsiteY2" fmla="*/ 1256 h 267588"/>
                <a:gd name="connsiteX3" fmla="*/ 1364896 w 1592445"/>
                <a:gd name="connsiteY3" fmla="*/ 23938 h 267588"/>
                <a:gd name="connsiteX4" fmla="*/ 1592445 w 1592445"/>
                <a:gd name="connsiteY4" fmla="*/ 267588 h 267588"/>
                <a:gd name="connsiteX5" fmla="*/ 0 w 1592445"/>
                <a:gd name="connsiteY5" fmla="*/ 267588 h 267588"/>
                <a:gd name="connsiteX0" fmla="*/ 0 w 1592445"/>
                <a:gd name="connsiteY0" fmla="*/ 266343 h 266343"/>
                <a:gd name="connsiteX1" fmla="*/ 258221 w 1592445"/>
                <a:gd name="connsiteY1" fmla="*/ 11353 h 266343"/>
                <a:gd name="connsiteX2" fmla="*/ 809097 w 1592445"/>
                <a:gd name="connsiteY2" fmla="*/ 11 h 266343"/>
                <a:gd name="connsiteX3" fmla="*/ 1364896 w 1592445"/>
                <a:gd name="connsiteY3" fmla="*/ 22693 h 266343"/>
                <a:gd name="connsiteX4" fmla="*/ 1592445 w 1592445"/>
                <a:gd name="connsiteY4" fmla="*/ 266343 h 266343"/>
                <a:gd name="connsiteX5" fmla="*/ 0 w 1592445"/>
                <a:gd name="connsiteY5" fmla="*/ 266343 h 266343"/>
                <a:gd name="connsiteX0" fmla="*/ 0 w 1592445"/>
                <a:gd name="connsiteY0" fmla="*/ 266332 h 266332"/>
                <a:gd name="connsiteX1" fmla="*/ 258221 w 1592445"/>
                <a:gd name="connsiteY1" fmla="*/ 11342 h 266332"/>
                <a:gd name="connsiteX2" fmla="*/ 809097 w 1592445"/>
                <a:gd name="connsiteY2" fmla="*/ 0 h 266332"/>
                <a:gd name="connsiteX3" fmla="*/ 1364896 w 1592445"/>
                <a:gd name="connsiteY3" fmla="*/ 30242 h 266332"/>
                <a:gd name="connsiteX4" fmla="*/ 1592445 w 1592445"/>
                <a:gd name="connsiteY4" fmla="*/ 266332 h 266332"/>
                <a:gd name="connsiteX5" fmla="*/ 0 w 1592445"/>
                <a:gd name="connsiteY5" fmla="*/ 266332 h 266332"/>
                <a:gd name="connsiteX0" fmla="*/ 0 w 1592445"/>
                <a:gd name="connsiteY0" fmla="*/ 266332 h 266332"/>
                <a:gd name="connsiteX1" fmla="*/ 248376 w 1592445"/>
                <a:gd name="connsiteY1" fmla="*/ 14177 h 266332"/>
                <a:gd name="connsiteX2" fmla="*/ 809097 w 1592445"/>
                <a:gd name="connsiteY2" fmla="*/ 0 h 266332"/>
                <a:gd name="connsiteX3" fmla="*/ 1364896 w 1592445"/>
                <a:gd name="connsiteY3" fmla="*/ 30242 h 266332"/>
                <a:gd name="connsiteX4" fmla="*/ 1592445 w 1592445"/>
                <a:gd name="connsiteY4" fmla="*/ 266332 h 266332"/>
                <a:gd name="connsiteX5" fmla="*/ 0 w 1592445"/>
                <a:gd name="connsiteY5" fmla="*/ 266332 h 26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2445" h="266332">
                  <a:moveTo>
                    <a:pt x="0" y="266332"/>
                  </a:moveTo>
                  <a:cubicBezTo>
                    <a:pt x="84433" y="179760"/>
                    <a:pt x="176249" y="31763"/>
                    <a:pt x="248376" y="14177"/>
                  </a:cubicBezTo>
                  <a:cubicBezTo>
                    <a:pt x="325347" y="-944"/>
                    <a:pt x="618908" y="946"/>
                    <a:pt x="809097" y="0"/>
                  </a:cubicBezTo>
                  <a:cubicBezTo>
                    <a:pt x="998466" y="2836"/>
                    <a:pt x="1252360" y="-1739"/>
                    <a:pt x="1364896" y="30242"/>
                  </a:cubicBezTo>
                  <a:cubicBezTo>
                    <a:pt x="1448951" y="55703"/>
                    <a:pt x="1537926" y="183225"/>
                    <a:pt x="1592445" y="266332"/>
                  </a:cubicBezTo>
                  <a:lnTo>
                    <a:pt x="0" y="266332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7029AAF-1D41-9D3B-C625-788BAEF834BD}"/>
                </a:ext>
              </a:extLst>
            </p:cNvPr>
            <p:cNvSpPr/>
            <p:nvPr/>
          </p:nvSpPr>
          <p:spPr>
            <a:xfrm>
              <a:off x="1224211" y="2273465"/>
              <a:ext cx="524293" cy="7361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39E1E33-37C9-C145-1F41-354B070328DD}"/>
                </a:ext>
              </a:extLst>
            </p:cNvPr>
            <p:cNvSpPr/>
            <p:nvPr/>
          </p:nvSpPr>
          <p:spPr>
            <a:xfrm>
              <a:off x="1796722" y="2255061"/>
              <a:ext cx="102585" cy="1104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C665DE89-8B03-D7F4-7191-62B591DE1C6A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-11286" y="5811448"/>
            <a:ext cx="1520998" cy="1055308"/>
          </a:xfrm>
          <a:prstGeom prst="curvedConnector2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9B066A5-7B05-CCDE-D209-0730C247E4DA}"/>
              </a:ext>
            </a:extLst>
          </p:cNvPr>
          <p:cNvSpPr txBox="1"/>
          <p:nvPr/>
        </p:nvSpPr>
        <p:spPr>
          <a:xfrm>
            <a:off x="481582" y="2986830"/>
            <a:ext cx="2056259" cy="957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아이디어</a:t>
            </a:r>
            <a:br>
              <a:rPr lang="en-US" altLang="ko-KR" sz="28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</a:br>
            <a:r>
              <a:rPr lang="ko-KR" altLang="en-US" sz="28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소개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941E209-919E-1103-A13E-F134773FB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1" t="25081" r="21370" b="23400"/>
          <a:stretch/>
        </p:blipFill>
        <p:spPr>
          <a:xfrm>
            <a:off x="3714179" y="1855977"/>
            <a:ext cx="4031510" cy="3564445"/>
          </a:xfrm>
          <a:prstGeom prst="rect">
            <a:avLst/>
          </a:prstGeom>
        </p:spPr>
      </p:pic>
      <p:sp>
        <p:nvSpPr>
          <p:cNvPr id="16" name="생각 풍선: 구름 모양 15">
            <a:extLst>
              <a:ext uri="{FF2B5EF4-FFF2-40B4-BE49-F238E27FC236}">
                <a16:creationId xmlns:a16="http://schemas.microsoft.com/office/drawing/2014/main" id="{91CDBD04-BEBD-4182-9C72-94D66B4E34A4}"/>
              </a:ext>
            </a:extLst>
          </p:cNvPr>
          <p:cNvSpPr/>
          <p:nvPr/>
        </p:nvSpPr>
        <p:spPr>
          <a:xfrm rot="266797">
            <a:off x="7827511" y="695718"/>
            <a:ext cx="3729595" cy="2255520"/>
          </a:xfrm>
          <a:prstGeom prst="cloudCallout">
            <a:avLst>
              <a:gd name="adj1" fmla="val -57190"/>
              <a:gd name="adj2" fmla="val 523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394551-8E58-ADD1-0264-4DC53A5F025E}"/>
              </a:ext>
            </a:extLst>
          </p:cNvPr>
          <p:cNvSpPr txBox="1"/>
          <p:nvPr/>
        </p:nvSpPr>
        <p:spPr>
          <a:xfrm>
            <a:off x="8227455" y="1500312"/>
            <a:ext cx="307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함안 마스코트와 함께하는</a:t>
            </a:r>
            <a:endParaRPr lang="en-US" altLang="ko-KR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pPr algn="ctr"/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함안 스마트 관광 웹사이트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CC1F9-049B-87A5-9703-96C84F4A4975}"/>
              </a:ext>
            </a:extLst>
          </p:cNvPr>
          <p:cNvSpPr txBox="1"/>
          <p:nvPr/>
        </p:nvSpPr>
        <p:spPr>
          <a:xfrm>
            <a:off x="3721389" y="5338850"/>
            <a:ext cx="4911634" cy="308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임시링크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: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http://ec2-15-164-165-238.ap-northeast-2.compute.amazonaws.com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429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F500E3-DD7C-9B59-6565-572408EFFFBD}"/>
              </a:ext>
            </a:extLst>
          </p:cNvPr>
          <p:cNvSpPr/>
          <p:nvPr/>
        </p:nvSpPr>
        <p:spPr>
          <a:xfrm>
            <a:off x="-1" y="-1"/>
            <a:ext cx="12192001" cy="1018903"/>
          </a:xfrm>
          <a:prstGeom prst="rect">
            <a:avLst/>
          </a:prstGeom>
          <a:solidFill>
            <a:srgbClr val="4498D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3C0DA34-7DF8-1459-74CD-D833AE7133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5" b="2477"/>
          <a:stretch/>
        </p:blipFill>
        <p:spPr>
          <a:xfrm>
            <a:off x="2952785" y="1249682"/>
            <a:ext cx="2838972" cy="5360126"/>
          </a:xfrm>
          <a:prstGeom prst="rect">
            <a:avLst/>
          </a:prstGeom>
        </p:spPr>
      </p:pic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9D3B48B-037C-1525-6C6B-039D09D572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0" b="2603"/>
          <a:stretch/>
        </p:blipFill>
        <p:spPr>
          <a:xfrm>
            <a:off x="5964543" y="1249682"/>
            <a:ext cx="2838972" cy="536012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1C4A0C8-F652-157C-FD2A-936224375F4D}"/>
              </a:ext>
            </a:extLst>
          </p:cNvPr>
          <p:cNvSpPr/>
          <p:nvPr/>
        </p:nvSpPr>
        <p:spPr>
          <a:xfrm>
            <a:off x="2952785" y="1249682"/>
            <a:ext cx="844731" cy="474615"/>
          </a:xfrm>
          <a:prstGeom prst="ellipse">
            <a:avLst/>
          </a:prstGeom>
          <a:noFill/>
          <a:ln w="38100">
            <a:solidFill>
              <a:srgbClr val="449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15FDEFA-18F5-D21E-7711-155046CF18D6}"/>
              </a:ext>
            </a:extLst>
          </p:cNvPr>
          <p:cNvCxnSpPr>
            <a:stCxn id="6" idx="2"/>
          </p:cNvCxnSpPr>
          <p:nvPr/>
        </p:nvCxnSpPr>
        <p:spPr>
          <a:xfrm flipH="1">
            <a:off x="2325189" y="1486990"/>
            <a:ext cx="627596" cy="298267"/>
          </a:xfrm>
          <a:prstGeom prst="line">
            <a:avLst/>
          </a:prstGeom>
          <a:ln w="38100">
            <a:solidFill>
              <a:srgbClr val="449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AE913D-F05A-CF04-A98C-ACF683619E6C}"/>
              </a:ext>
            </a:extLst>
          </p:cNvPr>
          <p:cNvSpPr/>
          <p:nvPr/>
        </p:nvSpPr>
        <p:spPr>
          <a:xfrm>
            <a:off x="2952785" y="1785257"/>
            <a:ext cx="2838972" cy="4406537"/>
          </a:xfrm>
          <a:prstGeom prst="rect">
            <a:avLst/>
          </a:prstGeom>
          <a:noFill/>
          <a:ln w="38100">
            <a:solidFill>
              <a:srgbClr val="449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2BB6A24-9832-EBB2-366C-CAEFC28CEFFC}"/>
              </a:ext>
            </a:extLst>
          </p:cNvPr>
          <p:cNvCxnSpPr>
            <a:cxnSpLocks/>
          </p:cNvCxnSpPr>
          <p:nvPr/>
        </p:nvCxnSpPr>
        <p:spPr>
          <a:xfrm flipH="1">
            <a:off x="2325189" y="3778432"/>
            <a:ext cx="627596" cy="0"/>
          </a:xfrm>
          <a:prstGeom prst="line">
            <a:avLst/>
          </a:prstGeom>
          <a:ln w="38100">
            <a:solidFill>
              <a:srgbClr val="449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C89AF2-E1F7-494C-C83D-ADD9E70B2A72}"/>
              </a:ext>
            </a:extLst>
          </p:cNvPr>
          <p:cNvSpPr/>
          <p:nvPr/>
        </p:nvSpPr>
        <p:spPr>
          <a:xfrm>
            <a:off x="6696051" y="1636123"/>
            <a:ext cx="1375956" cy="1707969"/>
          </a:xfrm>
          <a:prstGeom prst="rect">
            <a:avLst/>
          </a:prstGeom>
          <a:noFill/>
          <a:ln w="38100">
            <a:solidFill>
              <a:srgbClr val="449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14901C-35CA-DA2F-87D9-474E536EB74D}"/>
              </a:ext>
            </a:extLst>
          </p:cNvPr>
          <p:cNvSpPr/>
          <p:nvPr/>
        </p:nvSpPr>
        <p:spPr>
          <a:xfrm>
            <a:off x="8303529" y="1290502"/>
            <a:ext cx="451480" cy="392974"/>
          </a:xfrm>
          <a:prstGeom prst="rect">
            <a:avLst/>
          </a:prstGeom>
          <a:noFill/>
          <a:ln w="38100">
            <a:solidFill>
              <a:srgbClr val="449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F5D972A-293A-DB24-B00D-DDD6E5A48792}"/>
              </a:ext>
            </a:extLst>
          </p:cNvPr>
          <p:cNvCxnSpPr>
            <a:cxnSpLocks/>
          </p:cNvCxnSpPr>
          <p:nvPr/>
        </p:nvCxnSpPr>
        <p:spPr>
          <a:xfrm flipH="1" flipV="1">
            <a:off x="8094524" y="2490107"/>
            <a:ext cx="1110436" cy="853985"/>
          </a:xfrm>
          <a:prstGeom prst="line">
            <a:avLst/>
          </a:prstGeom>
          <a:ln w="38100">
            <a:solidFill>
              <a:srgbClr val="449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EA3B5DC-BB62-BFB7-BCC7-CFE9D949BA22}"/>
              </a:ext>
            </a:extLst>
          </p:cNvPr>
          <p:cNvSpPr txBox="1"/>
          <p:nvPr/>
        </p:nvSpPr>
        <p:spPr>
          <a:xfrm>
            <a:off x="409304" y="1636123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아이디어 로고</a:t>
            </a:r>
            <a:r>
              <a:rPr lang="ko-KR" altLang="en-US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lang="en-US" altLang="ko-KR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(</a:t>
            </a:r>
            <a:r>
              <a:rPr lang="ko-KR" altLang="en-US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임시</a:t>
            </a:r>
            <a:r>
              <a:rPr lang="en-US" altLang="ko-KR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9C4E8A-C561-EC1E-B8F1-E97144EBF665}"/>
              </a:ext>
            </a:extLst>
          </p:cNvPr>
          <p:cNvSpPr txBox="1"/>
          <p:nvPr/>
        </p:nvSpPr>
        <p:spPr>
          <a:xfrm>
            <a:off x="409303" y="3257006"/>
            <a:ext cx="19158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배경화면</a:t>
            </a:r>
            <a:r>
              <a:rPr lang="ko-KR" altLang="en-US" sz="1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lang="en-US" altLang="ko-KR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(</a:t>
            </a:r>
            <a:r>
              <a:rPr lang="ko-KR" altLang="en-US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임시</a:t>
            </a:r>
            <a:r>
              <a:rPr lang="en-US" altLang="ko-KR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)</a:t>
            </a:r>
          </a:p>
          <a:p>
            <a:pPr algn="r"/>
            <a:endParaRPr lang="en-US" altLang="ko-KR" sz="10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pPr algn="r"/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배경화면의 경우</a:t>
            </a:r>
            <a:b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함안의 대표 장소 사진 혹은 일러스트 등으로 바꿀 예정이다</a:t>
            </a:r>
            <a: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endParaRPr lang="ko-KR" altLang="en-US" sz="14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F5F2BA-AF24-4376-E607-432B9583CD46}"/>
              </a:ext>
            </a:extLst>
          </p:cNvPr>
          <p:cNvSpPr txBox="1"/>
          <p:nvPr/>
        </p:nvSpPr>
        <p:spPr>
          <a:xfrm>
            <a:off x="9204959" y="3184770"/>
            <a:ext cx="24296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카테고리</a:t>
            </a:r>
            <a:endParaRPr lang="en-US" altLang="ko-KR" b="1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endParaRPr lang="en-US" altLang="ko-KR" sz="10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현재 개발 완료된 부분만</a:t>
            </a:r>
            <a:b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포함되어 있으며</a:t>
            </a:r>
            <a: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</a:t>
            </a:r>
            <a:b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새로운 기능 추가 혹은</a:t>
            </a:r>
            <a:b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기존의 기능 수정이 가능하다</a:t>
            </a:r>
            <a: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endParaRPr lang="ko-KR" altLang="en-US" sz="14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E5B2A2B-32D2-A418-BBFF-4A09FB1E32BD}"/>
              </a:ext>
            </a:extLst>
          </p:cNvPr>
          <p:cNvCxnSpPr>
            <a:stCxn id="14" idx="1"/>
          </p:cNvCxnSpPr>
          <p:nvPr/>
        </p:nvCxnSpPr>
        <p:spPr>
          <a:xfrm flipH="1">
            <a:off x="8094524" y="1486989"/>
            <a:ext cx="209005" cy="298268"/>
          </a:xfrm>
          <a:prstGeom prst="straightConnector1">
            <a:avLst/>
          </a:prstGeom>
          <a:ln w="38100">
            <a:solidFill>
              <a:srgbClr val="4498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EEDDE9E-92A3-FEDC-8C87-6238DF99A637}"/>
              </a:ext>
            </a:extLst>
          </p:cNvPr>
          <p:cNvSpPr txBox="1"/>
          <p:nvPr/>
        </p:nvSpPr>
        <p:spPr>
          <a:xfrm>
            <a:off x="477520" y="278618"/>
            <a:ext cx="3467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홈페이지 소개 </a:t>
            </a:r>
            <a:r>
              <a:rPr lang="en-US" altLang="ko-KR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– </a:t>
            </a:r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첫 화면</a:t>
            </a:r>
          </a:p>
        </p:txBody>
      </p:sp>
    </p:spTree>
    <p:extLst>
      <p:ext uri="{BB962C8B-B14F-4D97-AF65-F5344CB8AC3E}">
        <p14:creationId xmlns:p14="http://schemas.microsoft.com/office/powerpoint/2010/main" val="412204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모서리가 접힌 도형 3">
            <a:extLst>
              <a:ext uri="{FF2B5EF4-FFF2-40B4-BE49-F238E27FC236}">
                <a16:creationId xmlns:a16="http://schemas.microsoft.com/office/drawing/2014/main" id="{78B917F3-0AF6-ABF6-E984-847C912B3069}"/>
              </a:ext>
            </a:extLst>
          </p:cNvPr>
          <p:cNvSpPr/>
          <p:nvPr/>
        </p:nvSpPr>
        <p:spPr>
          <a:xfrm>
            <a:off x="8505305" y="3503743"/>
            <a:ext cx="2560320" cy="2778034"/>
          </a:xfrm>
          <a:prstGeom prst="foldedCorner">
            <a:avLst>
              <a:gd name="adj" fmla="val 22744"/>
            </a:avLst>
          </a:prstGeom>
          <a:solidFill>
            <a:srgbClr val="B1D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F500E3-DD7C-9B59-6565-572408EFFFBD}"/>
              </a:ext>
            </a:extLst>
          </p:cNvPr>
          <p:cNvSpPr/>
          <p:nvPr/>
        </p:nvSpPr>
        <p:spPr>
          <a:xfrm>
            <a:off x="-1" y="-1"/>
            <a:ext cx="12192001" cy="1018903"/>
          </a:xfrm>
          <a:prstGeom prst="rect">
            <a:avLst/>
          </a:prstGeom>
          <a:solidFill>
            <a:srgbClr val="4498D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52B31B7F-20AD-677D-E2C2-2B84828B8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0" b="3111"/>
          <a:stretch/>
        </p:blipFill>
        <p:spPr>
          <a:xfrm>
            <a:off x="1008543" y="1285450"/>
            <a:ext cx="2887158" cy="539108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4032797-67C6-91F4-432A-6B0D1ABEF1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0" b="6766"/>
          <a:stretch/>
        </p:blipFill>
        <p:spPr>
          <a:xfrm>
            <a:off x="4756924" y="1285450"/>
            <a:ext cx="2887158" cy="4151093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0D4BFB6-8CCC-35C5-5ADE-290661BC8DC5}"/>
              </a:ext>
            </a:extLst>
          </p:cNvPr>
          <p:cNvSpPr/>
          <p:nvPr/>
        </p:nvSpPr>
        <p:spPr>
          <a:xfrm>
            <a:off x="5913120" y="1759131"/>
            <a:ext cx="1140824" cy="1584960"/>
          </a:xfrm>
          <a:prstGeom prst="rect">
            <a:avLst/>
          </a:prstGeom>
          <a:noFill/>
          <a:ln w="38100">
            <a:solidFill>
              <a:srgbClr val="449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86B1754-383C-60F1-AE6C-BE485AB3701B}"/>
              </a:ext>
            </a:extLst>
          </p:cNvPr>
          <p:cNvCxnSpPr>
            <a:cxnSpLocks/>
          </p:cNvCxnSpPr>
          <p:nvPr/>
        </p:nvCxnSpPr>
        <p:spPr>
          <a:xfrm>
            <a:off x="7074365" y="2040647"/>
            <a:ext cx="973859" cy="0"/>
          </a:xfrm>
          <a:prstGeom prst="line">
            <a:avLst/>
          </a:prstGeom>
          <a:ln w="38100">
            <a:solidFill>
              <a:srgbClr val="449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F283FBD-49C3-0A19-7A44-AE28B37705C5}"/>
              </a:ext>
            </a:extLst>
          </p:cNvPr>
          <p:cNvSpPr txBox="1"/>
          <p:nvPr/>
        </p:nvSpPr>
        <p:spPr>
          <a:xfrm>
            <a:off x="8048225" y="1676547"/>
            <a:ext cx="34218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추천 관광지</a:t>
            </a:r>
            <a:endParaRPr lang="en-US" altLang="ko-KR" b="1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endParaRPr lang="en-US" altLang="ko-KR" sz="10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해당 아이콘을 클릭하면</a:t>
            </a:r>
            <a:b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관광지의 정확한 명칭과 미리 보기 사진을 확인할 수 있으며</a:t>
            </a:r>
            <a: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</a:t>
            </a:r>
            <a:b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지도를 확대하면 근처 식당 및 카페를</a:t>
            </a:r>
            <a:b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파악할 수 있다</a:t>
            </a:r>
            <a: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endParaRPr lang="ko-KR" altLang="en-US" sz="14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pic>
        <p:nvPicPr>
          <p:cNvPr id="40" name="그림 39" descr="지도이(가) 표시된 사진&#10;&#10;자동 생성된 설명">
            <a:extLst>
              <a:ext uri="{FF2B5EF4-FFF2-40B4-BE49-F238E27FC236}">
                <a16:creationId xmlns:a16="http://schemas.microsoft.com/office/drawing/2014/main" id="{A4129AA2-4ABE-44A2-658B-BF4165EC30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63" t="24446" r="21693" b="71556"/>
          <a:stretch/>
        </p:blipFill>
        <p:spPr>
          <a:xfrm>
            <a:off x="8946125" y="5419976"/>
            <a:ext cx="496389" cy="467754"/>
          </a:xfrm>
          <a:prstGeom prst="rect">
            <a:avLst/>
          </a:prstGeom>
        </p:spPr>
      </p:pic>
      <p:pic>
        <p:nvPicPr>
          <p:cNvPr id="41" name="그림 40" descr="지도이(가) 표시된 사진&#10;&#10;자동 생성된 설명">
            <a:extLst>
              <a:ext uri="{FF2B5EF4-FFF2-40B4-BE49-F238E27FC236}">
                <a16:creationId xmlns:a16="http://schemas.microsoft.com/office/drawing/2014/main" id="{43918472-747B-E4C2-831D-02EDE3CCE40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5" t="31471" r="17249" b="61708"/>
          <a:stretch/>
        </p:blipFill>
        <p:spPr>
          <a:xfrm>
            <a:off x="8946124" y="4234138"/>
            <a:ext cx="496389" cy="467754"/>
          </a:xfrm>
          <a:prstGeom prst="rect">
            <a:avLst/>
          </a:prstGeom>
        </p:spPr>
      </p:pic>
      <p:pic>
        <p:nvPicPr>
          <p:cNvPr id="42" name="그림 41" descr="지도이(가) 표시된 사진&#10;&#10;자동 생성된 설명">
            <a:extLst>
              <a:ext uri="{FF2B5EF4-FFF2-40B4-BE49-F238E27FC236}">
                <a16:creationId xmlns:a16="http://schemas.microsoft.com/office/drawing/2014/main" id="{F43DAF06-5D09-60EA-E553-DA0BCAF0FB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5" t="60064" r="47829" b="34857"/>
          <a:stretch/>
        </p:blipFill>
        <p:spPr>
          <a:xfrm>
            <a:off x="8946124" y="4827057"/>
            <a:ext cx="496389" cy="46775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E10028D-D940-87F5-E270-E0A5324CE2C3}"/>
              </a:ext>
            </a:extLst>
          </p:cNvPr>
          <p:cNvSpPr txBox="1"/>
          <p:nvPr/>
        </p:nvSpPr>
        <p:spPr>
          <a:xfrm>
            <a:off x="8591004" y="3661177"/>
            <a:ext cx="1389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아이콘 목록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653E70-21A6-39E8-B624-1B1C51B236DC}"/>
              </a:ext>
            </a:extLst>
          </p:cNvPr>
          <p:cNvSpPr txBox="1"/>
          <p:nvPr/>
        </p:nvSpPr>
        <p:spPr>
          <a:xfrm>
            <a:off x="9534989" y="5527702"/>
            <a:ext cx="597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THE정고딕110" panose="02020603020101020101" pitchFamily="18" charset="-127"/>
                <a:ea typeface="THE정고딕110" panose="02020603020101020101" pitchFamily="18" charset="-127"/>
              </a:rPr>
              <a:t>카페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8D1E8C-8C45-7066-FF00-1184B07D1F38}"/>
              </a:ext>
            </a:extLst>
          </p:cNvPr>
          <p:cNvSpPr txBox="1"/>
          <p:nvPr/>
        </p:nvSpPr>
        <p:spPr>
          <a:xfrm>
            <a:off x="9534989" y="4324229"/>
            <a:ext cx="696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관광지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D9BC11-91A5-04D2-982F-3D1EED8B18A6}"/>
              </a:ext>
            </a:extLst>
          </p:cNvPr>
          <p:cNvSpPr txBox="1"/>
          <p:nvPr/>
        </p:nvSpPr>
        <p:spPr>
          <a:xfrm>
            <a:off x="9534989" y="4917594"/>
            <a:ext cx="597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식당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7DC6F0-A3D5-EE22-B8F9-4E778A388E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42" y="1343687"/>
            <a:ext cx="2887157" cy="496679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2E76EB-8969-D3B2-4348-498CA4A5D814}"/>
              </a:ext>
            </a:extLst>
          </p:cNvPr>
          <p:cNvSpPr/>
          <p:nvPr/>
        </p:nvSpPr>
        <p:spPr>
          <a:xfrm>
            <a:off x="2339353" y="2315565"/>
            <a:ext cx="574767" cy="661852"/>
          </a:xfrm>
          <a:prstGeom prst="rect">
            <a:avLst/>
          </a:prstGeom>
          <a:noFill/>
          <a:ln w="38100">
            <a:solidFill>
              <a:srgbClr val="449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E8BF28-96E7-C6F0-0B1C-EA430BE7E832}"/>
              </a:ext>
            </a:extLst>
          </p:cNvPr>
          <p:cNvCxnSpPr>
            <a:cxnSpLocks/>
          </p:cNvCxnSpPr>
          <p:nvPr/>
        </p:nvCxnSpPr>
        <p:spPr>
          <a:xfrm>
            <a:off x="2932051" y="2884608"/>
            <a:ext cx="1784679" cy="1682236"/>
          </a:xfrm>
          <a:prstGeom prst="line">
            <a:avLst/>
          </a:prstGeom>
          <a:ln w="38100">
            <a:solidFill>
              <a:srgbClr val="449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9EDDD0C-2659-4574-E441-545F6F6E2A6B}"/>
              </a:ext>
            </a:extLst>
          </p:cNvPr>
          <p:cNvCxnSpPr>
            <a:cxnSpLocks/>
          </p:cNvCxnSpPr>
          <p:nvPr/>
        </p:nvCxnSpPr>
        <p:spPr>
          <a:xfrm flipV="1">
            <a:off x="2914120" y="1531859"/>
            <a:ext cx="1842802" cy="912741"/>
          </a:xfrm>
          <a:prstGeom prst="line">
            <a:avLst/>
          </a:prstGeom>
          <a:ln w="38100">
            <a:solidFill>
              <a:srgbClr val="449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CE8B7C7-82C3-D162-09CA-27E55F9267FB}"/>
              </a:ext>
            </a:extLst>
          </p:cNvPr>
          <p:cNvSpPr txBox="1"/>
          <p:nvPr/>
        </p:nvSpPr>
        <p:spPr>
          <a:xfrm>
            <a:off x="477520" y="278618"/>
            <a:ext cx="4050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홈페이지 소개 </a:t>
            </a:r>
            <a:r>
              <a:rPr lang="en-US" altLang="ko-KR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– </a:t>
            </a:r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키워드 관광</a:t>
            </a:r>
          </a:p>
        </p:txBody>
      </p:sp>
    </p:spTree>
    <p:extLst>
      <p:ext uri="{BB962C8B-B14F-4D97-AF65-F5344CB8AC3E}">
        <p14:creationId xmlns:p14="http://schemas.microsoft.com/office/powerpoint/2010/main" val="170551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F500E3-DD7C-9B59-6565-572408EFFFBD}"/>
              </a:ext>
            </a:extLst>
          </p:cNvPr>
          <p:cNvSpPr/>
          <p:nvPr/>
        </p:nvSpPr>
        <p:spPr>
          <a:xfrm>
            <a:off x="-1" y="-1"/>
            <a:ext cx="12192001" cy="1018903"/>
          </a:xfrm>
          <a:prstGeom prst="rect">
            <a:avLst/>
          </a:prstGeom>
          <a:solidFill>
            <a:srgbClr val="4498D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E2FA0CBC-69A2-498D-C8E0-D83AE9F2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5" b="3823"/>
          <a:stretch/>
        </p:blipFill>
        <p:spPr>
          <a:xfrm>
            <a:off x="2927237" y="1384663"/>
            <a:ext cx="2728136" cy="5068390"/>
          </a:xfrm>
          <a:prstGeom prst="rect">
            <a:avLst/>
          </a:prstGeom>
        </p:spPr>
      </p:pic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C357635D-258A-8E8B-9D73-207346275E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5" b="3823"/>
          <a:stretch/>
        </p:blipFill>
        <p:spPr>
          <a:xfrm>
            <a:off x="6096000" y="1384663"/>
            <a:ext cx="2728136" cy="506839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D9056C9-297B-61B8-2868-D730EC62F564}"/>
              </a:ext>
            </a:extLst>
          </p:cNvPr>
          <p:cNvSpPr/>
          <p:nvPr/>
        </p:nvSpPr>
        <p:spPr>
          <a:xfrm>
            <a:off x="2873828" y="2107473"/>
            <a:ext cx="574767" cy="661852"/>
          </a:xfrm>
          <a:prstGeom prst="rect">
            <a:avLst/>
          </a:prstGeom>
          <a:noFill/>
          <a:ln w="38100">
            <a:solidFill>
              <a:srgbClr val="449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F79D986-5FC0-43EC-4E25-B3581072B639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2403566" y="2420983"/>
            <a:ext cx="470262" cy="17416"/>
          </a:xfrm>
          <a:prstGeom prst="line">
            <a:avLst/>
          </a:prstGeom>
          <a:ln w="38100">
            <a:solidFill>
              <a:srgbClr val="449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D8CDCE-05C4-5E15-DF72-9B5C80B55A22}"/>
              </a:ext>
            </a:extLst>
          </p:cNvPr>
          <p:cNvSpPr/>
          <p:nvPr/>
        </p:nvSpPr>
        <p:spPr>
          <a:xfrm>
            <a:off x="6571465" y="1811383"/>
            <a:ext cx="1841017" cy="322217"/>
          </a:xfrm>
          <a:prstGeom prst="rect">
            <a:avLst/>
          </a:prstGeom>
          <a:noFill/>
          <a:ln w="38100">
            <a:solidFill>
              <a:srgbClr val="449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E797970-D622-BD4D-26FF-723E81C2D0E3}"/>
              </a:ext>
            </a:extLst>
          </p:cNvPr>
          <p:cNvCxnSpPr>
            <a:cxnSpLocks/>
          </p:cNvCxnSpPr>
          <p:nvPr/>
        </p:nvCxnSpPr>
        <p:spPr>
          <a:xfrm flipH="1" flipV="1">
            <a:off x="8412482" y="1972491"/>
            <a:ext cx="609598" cy="8708"/>
          </a:xfrm>
          <a:prstGeom prst="line">
            <a:avLst/>
          </a:prstGeom>
          <a:ln w="38100">
            <a:solidFill>
              <a:srgbClr val="449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47A00CE-E5F1-C9BD-590B-7A20C3AF84CD}"/>
              </a:ext>
            </a:extLst>
          </p:cNvPr>
          <p:cNvSpPr/>
          <p:nvPr/>
        </p:nvSpPr>
        <p:spPr>
          <a:xfrm>
            <a:off x="4606835" y="3204755"/>
            <a:ext cx="609600" cy="600891"/>
          </a:xfrm>
          <a:prstGeom prst="ellipse">
            <a:avLst/>
          </a:prstGeom>
          <a:noFill/>
          <a:ln w="38100">
            <a:solidFill>
              <a:srgbClr val="449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A08FAC0-4C87-43EE-FB86-0F4E757F5469}"/>
              </a:ext>
            </a:extLst>
          </p:cNvPr>
          <p:cNvSpPr/>
          <p:nvPr/>
        </p:nvSpPr>
        <p:spPr>
          <a:xfrm>
            <a:off x="4728754" y="4828904"/>
            <a:ext cx="609600" cy="600891"/>
          </a:xfrm>
          <a:prstGeom prst="ellipse">
            <a:avLst/>
          </a:prstGeom>
          <a:noFill/>
          <a:ln w="38100">
            <a:solidFill>
              <a:srgbClr val="449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121C458-985A-A105-C482-46D047997671}"/>
              </a:ext>
            </a:extLst>
          </p:cNvPr>
          <p:cNvSpPr/>
          <p:nvPr/>
        </p:nvSpPr>
        <p:spPr>
          <a:xfrm>
            <a:off x="5169116" y="5340532"/>
            <a:ext cx="609600" cy="600891"/>
          </a:xfrm>
          <a:prstGeom prst="ellipse">
            <a:avLst/>
          </a:prstGeom>
          <a:noFill/>
          <a:ln w="38100">
            <a:solidFill>
              <a:srgbClr val="449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66D9239A-07A8-49D1-3259-09DD3B4C7945}"/>
              </a:ext>
            </a:extLst>
          </p:cNvPr>
          <p:cNvSpPr/>
          <p:nvPr/>
        </p:nvSpPr>
        <p:spPr>
          <a:xfrm>
            <a:off x="7236822" y="2228793"/>
            <a:ext cx="627017" cy="540532"/>
          </a:xfrm>
          <a:prstGeom prst="triangle">
            <a:avLst/>
          </a:prstGeom>
          <a:noFill/>
          <a:ln w="38100">
            <a:solidFill>
              <a:srgbClr val="449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276D42DF-2A14-07B9-8B06-5CD5526C92BF}"/>
              </a:ext>
            </a:extLst>
          </p:cNvPr>
          <p:cNvSpPr/>
          <p:nvPr/>
        </p:nvSpPr>
        <p:spPr>
          <a:xfrm>
            <a:off x="6348547" y="3378326"/>
            <a:ext cx="627017" cy="540532"/>
          </a:xfrm>
          <a:prstGeom prst="triangle">
            <a:avLst/>
          </a:prstGeom>
          <a:noFill/>
          <a:ln w="38100">
            <a:solidFill>
              <a:srgbClr val="449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921F0E-5810-0360-A314-AE4CB537B814}"/>
              </a:ext>
            </a:extLst>
          </p:cNvPr>
          <p:cNvSpPr txBox="1"/>
          <p:nvPr/>
        </p:nvSpPr>
        <p:spPr>
          <a:xfrm>
            <a:off x="409303" y="2137953"/>
            <a:ext cx="20238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구역 선택</a:t>
            </a:r>
            <a:endParaRPr lang="en-US" altLang="ko-KR" b="1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pPr algn="r"/>
            <a:endParaRPr lang="en-US" altLang="ko-KR" sz="10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pPr algn="r"/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구역별로 추천 관광지를 확인할 수 있다</a:t>
            </a:r>
            <a: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endParaRPr lang="ko-KR" altLang="en-US" sz="14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A2A7E8-C818-952B-D978-0A0B86B8FC74}"/>
              </a:ext>
            </a:extLst>
          </p:cNvPr>
          <p:cNvSpPr txBox="1"/>
          <p:nvPr/>
        </p:nvSpPr>
        <p:spPr>
          <a:xfrm>
            <a:off x="9022080" y="1738141"/>
            <a:ext cx="258644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키워드 입력</a:t>
            </a:r>
            <a:endParaRPr lang="en-US" altLang="ko-KR" b="1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endParaRPr lang="en-US" altLang="ko-KR" sz="14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원하는 키워드를 입력하면 해당 키워드에 어울리는 관광지를</a:t>
            </a:r>
            <a:b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선별하여 보여준다</a:t>
            </a:r>
            <a: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b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endParaRPr lang="en-US" altLang="ko-KR" sz="14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Ex) </a:t>
            </a:r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계절별 관광지 </a:t>
            </a:r>
            <a:b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     (</a:t>
            </a:r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봄</a:t>
            </a:r>
            <a: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/</a:t>
            </a:r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여름</a:t>
            </a:r>
            <a: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/</a:t>
            </a:r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가을</a:t>
            </a:r>
            <a: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/</a:t>
            </a:r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겨울</a:t>
            </a:r>
            <a: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)</a:t>
            </a:r>
            <a:endParaRPr lang="ko-KR" altLang="en-US" sz="14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B6AE45-F514-945F-E55A-70F7D6C314A6}"/>
              </a:ext>
            </a:extLst>
          </p:cNvPr>
          <p:cNvSpPr txBox="1"/>
          <p:nvPr/>
        </p:nvSpPr>
        <p:spPr>
          <a:xfrm>
            <a:off x="477520" y="278618"/>
            <a:ext cx="4050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홈페이지 소개 </a:t>
            </a:r>
            <a:r>
              <a:rPr lang="en-US" altLang="ko-KR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– </a:t>
            </a:r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키워드 관광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374EF93-C421-CECC-E50D-314B408987EB}"/>
              </a:ext>
            </a:extLst>
          </p:cNvPr>
          <p:cNvCxnSpPr>
            <a:cxnSpLocks/>
          </p:cNvCxnSpPr>
          <p:nvPr/>
        </p:nvCxnSpPr>
        <p:spPr>
          <a:xfrm flipH="1">
            <a:off x="2610218" y="5207725"/>
            <a:ext cx="2106649" cy="132807"/>
          </a:xfrm>
          <a:prstGeom prst="line">
            <a:avLst/>
          </a:prstGeom>
          <a:ln w="38100">
            <a:solidFill>
              <a:srgbClr val="449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2EC3AD-B361-475B-1265-862B6744B6D5}"/>
              </a:ext>
            </a:extLst>
          </p:cNvPr>
          <p:cNvSpPr txBox="1"/>
          <p:nvPr/>
        </p:nvSpPr>
        <p:spPr>
          <a:xfrm>
            <a:off x="586055" y="4863478"/>
            <a:ext cx="20238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관광지 위치</a:t>
            </a:r>
            <a:endParaRPr lang="en-US" altLang="ko-KR" b="1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pPr algn="r"/>
            <a:endParaRPr lang="en-US" altLang="ko-KR" sz="10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pPr algn="r"/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함안의 마스코트를 통해 관광지의 위치를 한눈에 파악할 수 있다</a:t>
            </a:r>
            <a: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endParaRPr lang="ko-KR" altLang="en-US" sz="14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5859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F500E3-DD7C-9B59-6565-572408EFFFBD}"/>
              </a:ext>
            </a:extLst>
          </p:cNvPr>
          <p:cNvSpPr/>
          <p:nvPr/>
        </p:nvSpPr>
        <p:spPr>
          <a:xfrm>
            <a:off x="-1" y="-1"/>
            <a:ext cx="12192001" cy="1018903"/>
          </a:xfrm>
          <a:prstGeom prst="rect">
            <a:avLst/>
          </a:prstGeom>
          <a:solidFill>
            <a:srgbClr val="4498D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D4A53B3-B8A9-AABB-28CD-2D312A629D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2" b="3111"/>
          <a:stretch/>
        </p:blipFill>
        <p:spPr>
          <a:xfrm>
            <a:off x="4570255" y="1343686"/>
            <a:ext cx="2763519" cy="5189529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B650DB7-60EA-BBF1-BC89-F0887EE208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2" b="3111"/>
          <a:stretch/>
        </p:blipFill>
        <p:spPr>
          <a:xfrm>
            <a:off x="835444" y="1343687"/>
            <a:ext cx="2763519" cy="5189529"/>
          </a:xfrm>
          <a:prstGeom prst="rect">
            <a:avLst/>
          </a:prstGeom>
        </p:spPr>
      </p:pic>
      <p:pic>
        <p:nvPicPr>
          <p:cNvPr id="35" name="그림 34" descr="화살이(가) 표시된 사진&#10;&#10;자동 생성된 설명">
            <a:extLst>
              <a:ext uri="{FF2B5EF4-FFF2-40B4-BE49-F238E27FC236}">
                <a16:creationId xmlns:a16="http://schemas.microsoft.com/office/drawing/2014/main" id="{CB1BEE6A-2D7C-3739-587E-1056106EB0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7589">
            <a:off x="2513472" y="1949807"/>
            <a:ext cx="216911" cy="322655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8159E95-AB53-E244-3F29-F426E13F3461}"/>
              </a:ext>
            </a:extLst>
          </p:cNvPr>
          <p:cNvSpPr/>
          <p:nvPr/>
        </p:nvSpPr>
        <p:spPr>
          <a:xfrm>
            <a:off x="5468983" y="1767840"/>
            <a:ext cx="1027611" cy="391886"/>
          </a:xfrm>
          <a:prstGeom prst="rect">
            <a:avLst/>
          </a:prstGeom>
          <a:noFill/>
          <a:ln w="38100">
            <a:solidFill>
              <a:srgbClr val="449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6818C8E-F5DF-FAD4-0FD9-2FFED42B675A}"/>
              </a:ext>
            </a:extLst>
          </p:cNvPr>
          <p:cNvCxnSpPr/>
          <p:nvPr/>
        </p:nvCxnSpPr>
        <p:spPr>
          <a:xfrm>
            <a:off x="6522720" y="1985554"/>
            <a:ext cx="1314994" cy="0"/>
          </a:xfrm>
          <a:prstGeom prst="line">
            <a:avLst/>
          </a:prstGeom>
          <a:ln w="38100">
            <a:solidFill>
              <a:srgbClr val="449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2C96CA8-0D6E-A473-8EE5-16801487B525}"/>
              </a:ext>
            </a:extLst>
          </p:cNvPr>
          <p:cNvSpPr/>
          <p:nvPr/>
        </p:nvSpPr>
        <p:spPr>
          <a:xfrm>
            <a:off x="5438208" y="2813760"/>
            <a:ext cx="1027611" cy="1975954"/>
          </a:xfrm>
          <a:prstGeom prst="rect">
            <a:avLst/>
          </a:prstGeom>
          <a:noFill/>
          <a:ln w="38100">
            <a:solidFill>
              <a:srgbClr val="449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7675FA0-61FE-5A4C-23C1-67B8A783D125}"/>
              </a:ext>
            </a:extLst>
          </p:cNvPr>
          <p:cNvCxnSpPr/>
          <p:nvPr/>
        </p:nvCxnSpPr>
        <p:spPr>
          <a:xfrm>
            <a:off x="6465819" y="3762103"/>
            <a:ext cx="1314994" cy="0"/>
          </a:xfrm>
          <a:prstGeom prst="line">
            <a:avLst/>
          </a:prstGeom>
          <a:ln w="38100">
            <a:solidFill>
              <a:srgbClr val="449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A14F584-D5FC-D703-13BE-04ABC00A350E}"/>
              </a:ext>
            </a:extLst>
          </p:cNvPr>
          <p:cNvSpPr txBox="1"/>
          <p:nvPr/>
        </p:nvSpPr>
        <p:spPr>
          <a:xfrm>
            <a:off x="7924800" y="1767840"/>
            <a:ext cx="34311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최적 코스 검색</a:t>
            </a:r>
            <a:endParaRPr lang="en-US" altLang="ko-KR" b="1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endParaRPr lang="en-US" altLang="ko-KR" sz="10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해당 버튼을 누르면 추천 코스를 알려주는 기능으로</a:t>
            </a:r>
            <a: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누를 때마다 새로운 관광 코스를 추천한다</a:t>
            </a:r>
            <a: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endParaRPr lang="ko-KR" altLang="en-US" sz="14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16D28D-5BA1-C0AC-5B7C-6B8438D6A150}"/>
              </a:ext>
            </a:extLst>
          </p:cNvPr>
          <p:cNvSpPr txBox="1"/>
          <p:nvPr/>
        </p:nvSpPr>
        <p:spPr>
          <a:xfrm>
            <a:off x="7780813" y="3402876"/>
            <a:ext cx="2943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추천 코스</a:t>
            </a:r>
            <a:endParaRPr lang="en-US" altLang="ko-KR" b="1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endParaRPr lang="en-US" altLang="ko-KR" sz="10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현재 위치</a:t>
            </a:r>
            <a: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동선 등을 기준으로 하여</a:t>
            </a:r>
            <a:b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추천하는 코스를 보여준다</a:t>
            </a:r>
            <a: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endParaRPr lang="ko-KR" altLang="en-US" sz="14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A1A25-7DDC-635F-5A10-372D114AD400}"/>
              </a:ext>
            </a:extLst>
          </p:cNvPr>
          <p:cNvSpPr txBox="1"/>
          <p:nvPr/>
        </p:nvSpPr>
        <p:spPr>
          <a:xfrm>
            <a:off x="477520" y="278618"/>
            <a:ext cx="3868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홈페이지 소개 </a:t>
            </a:r>
            <a:r>
              <a:rPr lang="en-US" altLang="ko-KR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– </a:t>
            </a:r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코스 추천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AA089BF-4BCD-5F51-18E9-C182CC295EDE}"/>
              </a:ext>
            </a:extLst>
          </p:cNvPr>
          <p:cNvSpPr/>
          <p:nvPr/>
        </p:nvSpPr>
        <p:spPr>
          <a:xfrm>
            <a:off x="3893309" y="3683726"/>
            <a:ext cx="452846" cy="452845"/>
          </a:xfrm>
          <a:prstGeom prst="rightArrow">
            <a:avLst/>
          </a:prstGeom>
          <a:solidFill>
            <a:srgbClr val="449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840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F500E3-DD7C-9B59-6565-572408EFFFBD}"/>
              </a:ext>
            </a:extLst>
          </p:cNvPr>
          <p:cNvSpPr/>
          <p:nvPr/>
        </p:nvSpPr>
        <p:spPr>
          <a:xfrm>
            <a:off x="-1" y="-1"/>
            <a:ext cx="12192001" cy="1018903"/>
          </a:xfrm>
          <a:prstGeom prst="rect">
            <a:avLst/>
          </a:prstGeom>
          <a:solidFill>
            <a:srgbClr val="4498D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Untitled">
            <a:hlinkClick r:id="" action="ppaction://media"/>
            <a:extLst>
              <a:ext uri="{FF2B5EF4-FFF2-40B4-BE49-F238E27FC236}">
                <a16:creationId xmlns:a16="http://schemas.microsoft.com/office/drawing/2014/main" id="{ADADBCEF-BB85-65D5-1D7A-98AC40DDA4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3005" y="1466261"/>
            <a:ext cx="8455069" cy="47559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D3A568-7D84-67DD-2BB9-3F6AAD38B5A7}"/>
              </a:ext>
            </a:extLst>
          </p:cNvPr>
          <p:cNvSpPr txBox="1"/>
          <p:nvPr/>
        </p:nvSpPr>
        <p:spPr>
          <a:xfrm>
            <a:off x="477520" y="278618"/>
            <a:ext cx="3868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홈페이지 소개 </a:t>
            </a:r>
            <a:r>
              <a:rPr lang="en-US" altLang="ko-KR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– </a:t>
            </a:r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코스 추천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92A3C-A8E8-8897-5D88-A6A0E495CA5C}"/>
              </a:ext>
            </a:extLst>
          </p:cNvPr>
          <p:cNvSpPr txBox="1"/>
          <p:nvPr/>
        </p:nvSpPr>
        <p:spPr>
          <a:xfrm>
            <a:off x="1733005" y="1088565"/>
            <a:ext cx="1602378" cy="308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&lt;</a:t>
            </a:r>
            <a:r>
              <a:rPr lang="ko-KR" altLang="en-US" sz="1000" kern="0" spc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실제 코스 추천 동영상</a:t>
            </a:r>
            <a:r>
              <a:rPr lang="en-US" altLang="ko-KR" sz="1000" kern="0" spc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&gt;</a:t>
            </a:r>
            <a:endParaRPr lang="ko-KR" altLang="en-US" sz="1000" kern="0" spc="0" dirty="0">
              <a:effectLst/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721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F500E3-DD7C-9B59-6565-572408EFFFBD}"/>
              </a:ext>
            </a:extLst>
          </p:cNvPr>
          <p:cNvSpPr/>
          <p:nvPr/>
        </p:nvSpPr>
        <p:spPr>
          <a:xfrm>
            <a:off x="-1" y="-1"/>
            <a:ext cx="12192001" cy="1018903"/>
          </a:xfrm>
          <a:prstGeom prst="rect">
            <a:avLst/>
          </a:prstGeom>
          <a:solidFill>
            <a:srgbClr val="4498D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95A07D1-BA7F-EDF6-F502-50694DCFC4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" t="10303" r="-748" b="3964"/>
          <a:stretch/>
        </p:blipFill>
        <p:spPr>
          <a:xfrm>
            <a:off x="4996367" y="1343622"/>
            <a:ext cx="2812356" cy="52182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7FC45E-582D-B71D-8192-7EDA9B0C6B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0" t="26163" r="32670" b="52536"/>
          <a:stretch/>
        </p:blipFill>
        <p:spPr>
          <a:xfrm>
            <a:off x="3936123" y="2647360"/>
            <a:ext cx="1518057" cy="11169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9532BAE-7E5E-C82C-B890-EF8449C459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3" b="2884"/>
          <a:stretch/>
        </p:blipFill>
        <p:spPr>
          <a:xfrm>
            <a:off x="610469" y="1343688"/>
            <a:ext cx="2777389" cy="521829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11DCDF-6CBD-863B-F34A-8CA3AF2DDD0F}"/>
              </a:ext>
            </a:extLst>
          </p:cNvPr>
          <p:cNvSpPr/>
          <p:nvPr/>
        </p:nvSpPr>
        <p:spPr>
          <a:xfrm>
            <a:off x="610469" y="2004616"/>
            <a:ext cx="2777389" cy="426338"/>
          </a:xfrm>
          <a:prstGeom prst="rect">
            <a:avLst/>
          </a:prstGeom>
          <a:noFill/>
          <a:ln w="38100">
            <a:solidFill>
              <a:srgbClr val="449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CCEACD6-E5B0-05FB-5B7F-2A73E447FD5A}"/>
              </a:ext>
            </a:extLst>
          </p:cNvPr>
          <p:cNvCxnSpPr>
            <a:cxnSpLocks/>
          </p:cNvCxnSpPr>
          <p:nvPr/>
        </p:nvCxnSpPr>
        <p:spPr>
          <a:xfrm flipV="1">
            <a:off x="3387858" y="1524276"/>
            <a:ext cx="338692" cy="583368"/>
          </a:xfrm>
          <a:prstGeom prst="line">
            <a:avLst/>
          </a:prstGeom>
          <a:ln w="38100">
            <a:solidFill>
              <a:srgbClr val="449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F7AC2BD-6FB4-8933-9C48-FF3B7E61D1EB}"/>
              </a:ext>
            </a:extLst>
          </p:cNvPr>
          <p:cNvSpPr txBox="1"/>
          <p:nvPr/>
        </p:nvSpPr>
        <p:spPr>
          <a:xfrm>
            <a:off x="3628111" y="1178077"/>
            <a:ext cx="65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검색</a:t>
            </a:r>
            <a:endParaRPr lang="en-US" altLang="ko-KR" b="1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0AD2F1-87A8-A896-412C-0D90FE86B3D6}"/>
              </a:ext>
            </a:extLst>
          </p:cNvPr>
          <p:cNvSpPr/>
          <p:nvPr/>
        </p:nvSpPr>
        <p:spPr>
          <a:xfrm>
            <a:off x="5075515" y="2108673"/>
            <a:ext cx="439627" cy="340417"/>
          </a:xfrm>
          <a:prstGeom prst="rect">
            <a:avLst/>
          </a:prstGeom>
          <a:noFill/>
          <a:ln w="38100">
            <a:solidFill>
              <a:srgbClr val="449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587D469-0418-162A-D277-5EABFC2E2D71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4756114" y="2278882"/>
            <a:ext cx="319401" cy="273928"/>
          </a:xfrm>
          <a:prstGeom prst="line">
            <a:avLst/>
          </a:prstGeom>
          <a:ln w="38100">
            <a:solidFill>
              <a:srgbClr val="449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EA92CCF-B546-F8D0-0CA5-8C222032A5CA}"/>
              </a:ext>
            </a:extLst>
          </p:cNvPr>
          <p:cNvSpPr txBox="1"/>
          <p:nvPr/>
        </p:nvSpPr>
        <p:spPr>
          <a:xfrm>
            <a:off x="3970189" y="2333624"/>
            <a:ext cx="846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말머리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2CE610-2C7C-922B-3CC4-19AFB2EE5F85}"/>
              </a:ext>
            </a:extLst>
          </p:cNvPr>
          <p:cNvSpPr/>
          <p:nvPr/>
        </p:nvSpPr>
        <p:spPr>
          <a:xfrm>
            <a:off x="5563705" y="2108673"/>
            <a:ext cx="2064903" cy="340417"/>
          </a:xfrm>
          <a:prstGeom prst="rect">
            <a:avLst/>
          </a:prstGeom>
          <a:noFill/>
          <a:ln w="38100">
            <a:solidFill>
              <a:srgbClr val="449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FFDBCC6-8C0A-34AA-60B9-A0445E010121}"/>
              </a:ext>
            </a:extLst>
          </p:cNvPr>
          <p:cNvCxnSpPr>
            <a:cxnSpLocks/>
          </p:cNvCxnSpPr>
          <p:nvPr/>
        </p:nvCxnSpPr>
        <p:spPr>
          <a:xfrm flipV="1">
            <a:off x="7307700" y="1926037"/>
            <a:ext cx="501023" cy="163767"/>
          </a:xfrm>
          <a:prstGeom prst="line">
            <a:avLst/>
          </a:prstGeom>
          <a:ln w="38100">
            <a:solidFill>
              <a:srgbClr val="449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0B9DABC-B99A-70D2-81AB-4E81FD91541A}"/>
              </a:ext>
            </a:extLst>
          </p:cNvPr>
          <p:cNvSpPr txBox="1"/>
          <p:nvPr/>
        </p:nvSpPr>
        <p:spPr>
          <a:xfrm>
            <a:off x="7844722" y="1720472"/>
            <a:ext cx="620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제목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18D007-FE3F-9402-B592-3A1593A464D4}"/>
              </a:ext>
            </a:extLst>
          </p:cNvPr>
          <p:cNvSpPr/>
          <p:nvPr/>
        </p:nvSpPr>
        <p:spPr>
          <a:xfrm>
            <a:off x="5515143" y="2518290"/>
            <a:ext cx="2113466" cy="2081033"/>
          </a:xfrm>
          <a:prstGeom prst="rect">
            <a:avLst/>
          </a:prstGeom>
          <a:noFill/>
          <a:ln w="38100">
            <a:solidFill>
              <a:srgbClr val="449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DC967A7-D9CE-4805-3F05-B5D8014BD4B0}"/>
              </a:ext>
            </a:extLst>
          </p:cNvPr>
          <p:cNvCxnSpPr>
            <a:cxnSpLocks/>
          </p:cNvCxnSpPr>
          <p:nvPr/>
        </p:nvCxnSpPr>
        <p:spPr>
          <a:xfrm flipV="1">
            <a:off x="4705580" y="4021520"/>
            <a:ext cx="809562" cy="550795"/>
          </a:xfrm>
          <a:prstGeom prst="line">
            <a:avLst/>
          </a:prstGeom>
          <a:ln w="38100">
            <a:solidFill>
              <a:srgbClr val="449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4040B51-2ACC-7E92-A5EE-310F1C660FA2}"/>
              </a:ext>
            </a:extLst>
          </p:cNvPr>
          <p:cNvSpPr txBox="1"/>
          <p:nvPr/>
        </p:nvSpPr>
        <p:spPr>
          <a:xfrm>
            <a:off x="3463642" y="4610303"/>
            <a:ext cx="15165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글 </a:t>
            </a:r>
            <a:r>
              <a:rPr lang="ko-KR" altLang="en-US" b="1" dirty="0" err="1">
                <a:latin typeface="THE정고딕110" panose="02020603020101020101" pitchFamily="18" charset="-127"/>
                <a:ea typeface="THE정고딕110" panose="02020603020101020101" pitchFamily="18" charset="-127"/>
              </a:rPr>
              <a:t>작성란</a:t>
            </a:r>
            <a:endParaRPr lang="en-US" altLang="ko-KR" b="1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pPr algn="r"/>
            <a:endParaRPr lang="en-US" altLang="ko-KR" sz="10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pPr algn="r"/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질문</a:t>
            </a:r>
            <a: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400" dirty="0" err="1">
                <a:latin typeface="THE정고딕110" panose="02020603020101020101" pitchFamily="18" charset="-127"/>
                <a:ea typeface="THE정고딕110" panose="02020603020101020101" pitchFamily="18" charset="-127"/>
              </a:rPr>
              <a:t>꿀팁</a:t>
            </a:r>
            <a: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행사 공지 등 자유롭게 글을 쓸 수 있다</a:t>
            </a:r>
            <a: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endParaRPr lang="ko-KR" altLang="en-US" sz="14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BB637EC-4B90-9529-37A7-5BA17C8080C9}"/>
              </a:ext>
            </a:extLst>
          </p:cNvPr>
          <p:cNvSpPr/>
          <p:nvPr/>
        </p:nvSpPr>
        <p:spPr>
          <a:xfrm>
            <a:off x="9529667" y="2430954"/>
            <a:ext cx="2113466" cy="2168369"/>
          </a:xfrm>
          <a:prstGeom prst="rect">
            <a:avLst/>
          </a:prstGeom>
          <a:noFill/>
          <a:ln w="38100">
            <a:solidFill>
              <a:srgbClr val="449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0FFBCE5-0CDD-88B0-39F5-74C1C760C713}"/>
              </a:ext>
            </a:extLst>
          </p:cNvPr>
          <p:cNvCxnSpPr>
            <a:cxnSpLocks/>
          </p:cNvCxnSpPr>
          <p:nvPr/>
        </p:nvCxnSpPr>
        <p:spPr>
          <a:xfrm flipV="1">
            <a:off x="9073326" y="2944939"/>
            <a:ext cx="456341" cy="354586"/>
          </a:xfrm>
          <a:prstGeom prst="line">
            <a:avLst/>
          </a:prstGeom>
          <a:ln w="38100">
            <a:solidFill>
              <a:srgbClr val="449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B32AFD8-CF7C-5F16-93C2-B4F098A9EEDC}"/>
              </a:ext>
            </a:extLst>
          </p:cNvPr>
          <p:cNvGrpSpPr/>
          <p:nvPr/>
        </p:nvGrpSpPr>
        <p:grpSpPr>
          <a:xfrm>
            <a:off x="8957348" y="1319297"/>
            <a:ext cx="2819501" cy="5242615"/>
            <a:chOff x="8957348" y="1319297"/>
            <a:chExt cx="2819501" cy="524261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AB10137D-1776-580C-C51B-1BD342AA6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348" y="1331202"/>
              <a:ext cx="2812356" cy="523071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D8ABD808-5CFE-8F2C-11DB-E69B651E1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345" y="1319297"/>
              <a:ext cx="2815504" cy="4769795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915AE5C-ACA6-6FDF-D491-FB1508FE1B4F}"/>
              </a:ext>
            </a:extLst>
          </p:cNvPr>
          <p:cNvSpPr/>
          <p:nvPr/>
        </p:nvSpPr>
        <p:spPr>
          <a:xfrm>
            <a:off x="9529667" y="4633621"/>
            <a:ext cx="1702825" cy="406618"/>
          </a:xfrm>
          <a:prstGeom prst="rect">
            <a:avLst/>
          </a:prstGeom>
          <a:noFill/>
          <a:ln w="38100">
            <a:solidFill>
              <a:srgbClr val="449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D7C14F9E-0614-0593-B687-04EC8CEB254F}"/>
              </a:ext>
            </a:extLst>
          </p:cNvPr>
          <p:cNvCxnSpPr>
            <a:cxnSpLocks/>
          </p:cNvCxnSpPr>
          <p:nvPr/>
        </p:nvCxnSpPr>
        <p:spPr>
          <a:xfrm flipV="1">
            <a:off x="8743843" y="4829560"/>
            <a:ext cx="753533" cy="163767"/>
          </a:xfrm>
          <a:prstGeom prst="line">
            <a:avLst/>
          </a:prstGeom>
          <a:ln w="38100">
            <a:solidFill>
              <a:srgbClr val="449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19D1928-0490-D683-B255-4B8D96B2FC52}"/>
              </a:ext>
            </a:extLst>
          </p:cNvPr>
          <p:cNvSpPr txBox="1"/>
          <p:nvPr/>
        </p:nvSpPr>
        <p:spPr>
          <a:xfrm>
            <a:off x="7782761" y="4987211"/>
            <a:ext cx="118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수정</a:t>
            </a:r>
            <a:r>
              <a:rPr lang="en-US" altLang="ko-KR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/</a:t>
            </a:r>
            <a:r>
              <a:rPr lang="ko-KR" altLang="en-US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삭제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2E0545-2163-4A38-EA41-07FC9BA098AD}"/>
              </a:ext>
            </a:extLst>
          </p:cNvPr>
          <p:cNvSpPr txBox="1"/>
          <p:nvPr/>
        </p:nvSpPr>
        <p:spPr>
          <a:xfrm>
            <a:off x="477520" y="278618"/>
            <a:ext cx="3868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홈페이지 소개 </a:t>
            </a:r>
            <a:r>
              <a:rPr lang="en-US" altLang="ko-KR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– </a:t>
            </a:r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함 말해봐</a:t>
            </a:r>
            <a:r>
              <a:rPr lang="en-US" altLang="ko-KR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!</a:t>
            </a:r>
            <a:endParaRPr lang="ko-KR" altLang="en-US" sz="2400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47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F500E3-DD7C-9B59-6565-572408EFFFBD}"/>
              </a:ext>
            </a:extLst>
          </p:cNvPr>
          <p:cNvSpPr/>
          <p:nvPr/>
        </p:nvSpPr>
        <p:spPr>
          <a:xfrm>
            <a:off x="-1" y="-1"/>
            <a:ext cx="12192001" cy="1018903"/>
          </a:xfrm>
          <a:prstGeom prst="rect">
            <a:avLst/>
          </a:prstGeom>
          <a:solidFill>
            <a:srgbClr val="4498D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A4918EE-FC6B-0C4C-B159-6760D959F2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0" b="3720"/>
          <a:stretch/>
        </p:blipFill>
        <p:spPr>
          <a:xfrm>
            <a:off x="854150" y="1343687"/>
            <a:ext cx="2621147" cy="48855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920351-F45A-4A0F-AFBE-C220E89406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522" y="1343687"/>
            <a:ext cx="2656075" cy="488551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C34CECF-7BCE-A907-AE62-8F8694E611EB}"/>
              </a:ext>
            </a:extLst>
          </p:cNvPr>
          <p:cNvSpPr/>
          <p:nvPr/>
        </p:nvSpPr>
        <p:spPr>
          <a:xfrm>
            <a:off x="3697431" y="3246511"/>
            <a:ext cx="674271" cy="539931"/>
          </a:xfrm>
          <a:prstGeom prst="rightArrow">
            <a:avLst/>
          </a:prstGeom>
          <a:solidFill>
            <a:srgbClr val="449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E761D0D-53A4-AF74-31D8-41E288EF8491}"/>
              </a:ext>
            </a:extLst>
          </p:cNvPr>
          <p:cNvSpPr/>
          <p:nvPr/>
        </p:nvSpPr>
        <p:spPr>
          <a:xfrm>
            <a:off x="7437117" y="3246511"/>
            <a:ext cx="674271" cy="539931"/>
          </a:xfrm>
          <a:prstGeom prst="rightArrow">
            <a:avLst/>
          </a:prstGeom>
          <a:solidFill>
            <a:srgbClr val="449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B57DF3E-D259-34EE-E07C-FD70A69D16EB}"/>
              </a:ext>
            </a:extLst>
          </p:cNvPr>
          <p:cNvGrpSpPr/>
          <p:nvPr/>
        </p:nvGrpSpPr>
        <p:grpSpPr>
          <a:xfrm>
            <a:off x="4593836" y="1343688"/>
            <a:ext cx="2621147" cy="4885509"/>
            <a:chOff x="4785425" y="1343688"/>
            <a:chExt cx="2621147" cy="488550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00BBD55-87F5-B58C-B93E-6B01F0E11246}"/>
                </a:ext>
              </a:extLst>
            </p:cNvPr>
            <p:cNvGrpSpPr/>
            <p:nvPr/>
          </p:nvGrpSpPr>
          <p:grpSpPr>
            <a:xfrm>
              <a:off x="4785425" y="1343688"/>
              <a:ext cx="2621147" cy="4885509"/>
              <a:chOff x="4785425" y="1343688"/>
              <a:chExt cx="2621147" cy="4885509"/>
            </a:xfrm>
          </p:grpSpPr>
          <p:pic>
            <p:nvPicPr>
              <p:cNvPr id="5" name="그림 4" descr="텍스트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850CC6A4-F261-EF83-8CC4-34418ADFA8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58" b="3720"/>
              <a:stretch/>
            </p:blipFill>
            <p:spPr>
              <a:xfrm>
                <a:off x="4785425" y="1343688"/>
                <a:ext cx="2621147" cy="4885509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EA07ABAE-5040-F8C5-EBF9-5FFEE1EF89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5425" y="1700399"/>
                <a:ext cx="2621147" cy="1187113"/>
              </a:xfrm>
              <a:prstGeom prst="rect">
                <a:avLst/>
              </a:prstGeom>
            </p:spPr>
          </p:pic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F63CB29-C29B-343B-F738-5BC0A6644BA2}"/>
                </a:ext>
              </a:extLst>
            </p:cNvPr>
            <p:cNvSpPr/>
            <p:nvPr/>
          </p:nvSpPr>
          <p:spPr>
            <a:xfrm>
              <a:off x="5296683" y="2386013"/>
              <a:ext cx="69056" cy="1071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585A24-8CC7-6099-FE5A-E82F91C6878C}"/>
              </a:ext>
            </a:extLst>
          </p:cNvPr>
          <p:cNvSpPr/>
          <p:nvPr/>
        </p:nvSpPr>
        <p:spPr>
          <a:xfrm>
            <a:off x="9335589" y="2748686"/>
            <a:ext cx="635726" cy="225397"/>
          </a:xfrm>
          <a:prstGeom prst="rect">
            <a:avLst/>
          </a:prstGeom>
          <a:noFill/>
          <a:ln w="38100">
            <a:solidFill>
              <a:srgbClr val="449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0D3942-0CE6-107D-F489-CC685D92AD96}"/>
              </a:ext>
            </a:extLst>
          </p:cNvPr>
          <p:cNvSpPr txBox="1"/>
          <p:nvPr/>
        </p:nvSpPr>
        <p:spPr>
          <a:xfrm>
            <a:off x="1314382" y="6339840"/>
            <a:ext cx="159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회원가입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3DB9EC-672C-86DB-DF35-D921DAFE29F7}"/>
              </a:ext>
            </a:extLst>
          </p:cNvPr>
          <p:cNvSpPr txBox="1"/>
          <p:nvPr/>
        </p:nvSpPr>
        <p:spPr>
          <a:xfrm>
            <a:off x="5174150" y="6339840"/>
            <a:ext cx="159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로그인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293356-B541-8876-6F98-4325D654711D}"/>
              </a:ext>
            </a:extLst>
          </p:cNvPr>
          <p:cNvSpPr txBox="1"/>
          <p:nvPr/>
        </p:nvSpPr>
        <p:spPr>
          <a:xfrm>
            <a:off x="8662545" y="6339840"/>
            <a:ext cx="198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로그인 완료 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F77F2-6FFE-2335-6109-8FF93A561397}"/>
              </a:ext>
            </a:extLst>
          </p:cNvPr>
          <p:cNvSpPr txBox="1"/>
          <p:nvPr/>
        </p:nvSpPr>
        <p:spPr>
          <a:xfrm>
            <a:off x="477520" y="278618"/>
            <a:ext cx="502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홈페이지 소개 </a:t>
            </a:r>
            <a:r>
              <a:rPr lang="en-US" altLang="ko-KR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– </a:t>
            </a:r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회원가입 및 로그인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FDAC713-D1FE-A011-BCEA-F98936483F76}"/>
              </a:ext>
            </a:extLst>
          </p:cNvPr>
          <p:cNvCxnSpPr>
            <a:cxnSpLocks/>
          </p:cNvCxnSpPr>
          <p:nvPr/>
        </p:nvCxnSpPr>
        <p:spPr>
          <a:xfrm>
            <a:off x="9971315" y="2878803"/>
            <a:ext cx="1219199" cy="0"/>
          </a:xfrm>
          <a:prstGeom prst="line">
            <a:avLst/>
          </a:prstGeom>
          <a:ln w="38100">
            <a:solidFill>
              <a:srgbClr val="449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9238F20-C8C3-27C8-5E18-58E580D9E48B}"/>
              </a:ext>
            </a:extLst>
          </p:cNvPr>
          <p:cNvSpPr txBox="1"/>
          <p:nvPr/>
        </p:nvSpPr>
        <p:spPr>
          <a:xfrm>
            <a:off x="11190514" y="2625902"/>
            <a:ext cx="779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아이디</a:t>
            </a:r>
            <a:b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(</a:t>
            </a:r>
            <a:r>
              <a:rPr lang="ko-KR" altLang="en-US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닉네임</a:t>
            </a:r>
            <a:r>
              <a:rPr lang="en-US" altLang="ko-KR" sz="14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)</a:t>
            </a:r>
            <a:endParaRPr lang="ko-KR" altLang="en-US" sz="14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7105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8DC1EF0-1F19-E526-5BB2-86A002410F66}"/>
              </a:ext>
            </a:extLst>
          </p:cNvPr>
          <p:cNvSpPr/>
          <p:nvPr/>
        </p:nvSpPr>
        <p:spPr>
          <a:xfrm>
            <a:off x="1508861" y="0"/>
            <a:ext cx="10683139" cy="6858000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2AFE28-42C3-D9A8-2E2E-18ABF337F37C}"/>
              </a:ext>
            </a:extLst>
          </p:cNvPr>
          <p:cNvSpPr/>
          <p:nvPr/>
        </p:nvSpPr>
        <p:spPr>
          <a:xfrm>
            <a:off x="1368714" y="5576708"/>
            <a:ext cx="281995" cy="234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E950DF4-24E9-32F4-6838-AAA79637EB21}"/>
              </a:ext>
            </a:extLst>
          </p:cNvPr>
          <p:cNvSpPr/>
          <p:nvPr/>
        </p:nvSpPr>
        <p:spPr>
          <a:xfrm>
            <a:off x="352425" y="1383566"/>
            <a:ext cx="2314575" cy="4207913"/>
          </a:xfrm>
          <a:prstGeom prst="roundRect">
            <a:avLst>
              <a:gd name="adj" fmla="val 10189"/>
            </a:avLst>
          </a:prstGeom>
          <a:solidFill>
            <a:srgbClr val="E06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91CCAB1-A30D-7BFD-EBF3-1C6A432D6E2A}"/>
              </a:ext>
            </a:extLst>
          </p:cNvPr>
          <p:cNvGrpSpPr/>
          <p:nvPr/>
        </p:nvGrpSpPr>
        <p:grpSpPr>
          <a:xfrm>
            <a:off x="333375" y="1365286"/>
            <a:ext cx="2352675" cy="4207914"/>
            <a:chOff x="0" y="2133600"/>
            <a:chExt cx="2967461" cy="5307499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EF0E112-04BE-6B6F-1DCC-7C12CC99F99E}"/>
                </a:ext>
              </a:extLst>
            </p:cNvPr>
            <p:cNvSpPr/>
            <p:nvPr/>
          </p:nvSpPr>
          <p:spPr>
            <a:xfrm>
              <a:off x="0" y="2133600"/>
              <a:ext cx="2967461" cy="5307499"/>
            </a:xfrm>
            <a:prstGeom prst="roundRect">
              <a:avLst>
                <a:gd name="adj" fmla="val 11457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다리꼴 11">
              <a:extLst>
                <a:ext uri="{FF2B5EF4-FFF2-40B4-BE49-F238E27FC236}">
                  <a16:creationId xmlns:a16="http://schemas.microsoft.com/office/drawing/2014/main" id="{4CC76FD8-5F0A-D0B7-74F9-24D7C5E011A0}"/>
                </a:ext>
              </a:extLst>
            </p:cNvPr>
            <p:cNvSpPr/>
            <p:nvPr/>
          </p:nvSpPr>
          <p:spPr>
            <a:xfrm rot="10800000">
              <a:off x="598479" y="2144644"/>
              <a:ext cx="1770502" cy="323899"/>
            </a:xfrm>
            <a:custGeom>
              <a:avLst/>
              <a:gdLst>
                <a:gd name="connsiteX0" fmla="*/ 0 w 1548142"/>
                <a:gd name="connsiteY0" fmla="*/ 262550 h 262550"/>
                <a:gd name="connsiteX1" fmla="*/ 192386 w 1548142"/>
                <a:gd name="connsiteY1" fmla="*/ 0 h 262550"/>
                <a:gd name="connsiteX2" fmla="*/ 1355756 w 1548142"/>
                <a:gd name="connsiteY2" fmla="*/ 0 h 262550"/>
                <a:gd name="connsiteX3" fmla="*/ 1548142 w 1548142"/>
                <a:gd name="connsiteY3" fmla="*/ 262550 h 262550"/>
                <a:gd name="connsiteX4" fmla="*/ 0 w 1548142"/>
                <a:gd name="connsiteY4" fmla="*/ 262550 h 262550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55756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55756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255760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255760 w 1548142"/>
                <a:gd name="connsiteY1" fmla="*/ 871 h 263421"/>
                <a:gd name="connsiteX2" fmla="*/ 823864 w 1548142"/>
                <a:gd name="connsiteY2" fmla="*/ 869 h 263421"/>
                <a:gd name="connsiteX3" fmla="*/ 1384586 w 1548142"/>
                <a:gd name="connsiteY3" fmla="*/ 1410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75552 h 275552"/>
                <a:gd name="connsiteX1" fmla="*/ 255760 w 1548142"/>
                <a:gd name="connsiteY1" fmla="*/ 13002 h 275552"/>
                <a:gd name="connsiteX2" fmla="*/ 823864 w 1548142"/>
                <a:gd name="connsiteY2" fmla="*/ 13000 h 275552"/>
                <a:gd name="connsiteX3" fmla="*/ 1384586 w 1548142"/>
                <a:gd name="connsiteY3" fmla="*/ 26232 h 275552"/>
                <a:gd name="connsiteX4" fmla="*/ 1548142 w 1548142"/>
                <a:gd name="connsiteY4" fmla="*/ 275552 h 275552"/>
                <a:gd name="connsiteX5" fmla="*/ 0 w 1548142"/>
                <a:gd name="connsiteY5" fmla="*/ 275552 h 275552"/>
                <a:gd name="connsiteX0" fmla="*/ 0 w 1548142"/>
                <a:gd name="connsiteY0" fmla="*/ 275552 h 275552"/>
                <a:gd name="connsiteX1" fmla="*/ 255760 w 1548142"/>
                <a:gd name="connsiteY1" fmla="*/ 13002 h 275552"/>
                <a:gd name="connsiteX2" fmla="*/ 823864 w 1548142"/>
                <a:gd name="connsiteY2" fmla="*/ 13000 h 275552"/>
                <a:gd name="connsiteX3" fmla="*/ 1384586 w 1548142"/>
                <a:gd name="connsiteY3" fmla="*/ 26232 h 275552"/>
                <a:gd name="connsiteX4" fmla="*/ 1548142 w 1548142"/>
                <a:gd name="connsiteY4" fmla="*/ 275552 h 275552"/>
                <a:gd name="connsiteX5" fmla="*/ 0 w 1548142"/>
                <a:gd name="connsiteY5" fmla="*/ 275552 h 275552"/>
                <a:gd name="connsiteX0" fmla="*/ 0 w 1548142"/>
                <a:gd name="connsiteY0" fmla="*/ 272082 h 272082"/>
                <a:gd name="connsiteX1" fmla="*/ 255760 w 1548142"/>
                <a:gd name="connsiteY1" fmla="*/ 9532 h 272082"/>
                <a:gd name="connsiteX2" fmla="*/ 823864 w 1548142"/>
                <a:gd name="connsiteY2" fmla="*/ 9530 h 272082"/>
                <a:gd name="connsiteX3" fmla="*/ 1364896 w 1548142"/>
                <a:gd name="connsiteY3" fmla="*/ 28432 h 272082"/>
                <a:gd name="connsiteX4" fmla="*/ 1548142 w 1548142"/>
                <a:gd name="connsiteY4" fmla="*/ 272082 h 272082"/>
                <a:gd name="connsiteX5" fmla="*/ 0 w 1548142"/>
                <a:gd name="connsiteY5" fmla="*/ 272082 h 272082"/>
                <a:gd name="connsiteX0" fmla="*/ 0 w 1548142"/>
                <a:gd name="connsiteY0" fmla="*/ 264587 h 264587"/>
                <a:gd name="connsiteX1" fmla="*/ 255760 w 1548142"/>
                <a:gd name="connsiteY1" fmla="*/ 2037 h 264587"/>
                <a:gd name="connsiteX2" fmla="*/ 823864 w 1548142"/>
                <a:gd name="connsiteY2" fmla="*/ 2035 h 264587"/>
                <a:gd name="connsiteX3" fmla="*/ 1364896 w 1548142"/>
                <a:gd name="connsiteY3" fmla="*/ 20937 h 264587"/>
                <a:gd name="connsiteX4" fmla="*/ 1548142 w 1548142"/>
                <a:gd name="connsiteY4" fmla="*/ 264587 h 264587"/>
                <a:gd name="connsiteX5" fmla="*/ 0 w 1548142"/>
                <a:gd name="connsiteY5" fmla="*/ 264587 h 264587"/>
                <a:gd name="connsiteX0" fmla="*/ 0 w 1548142"/>
                <a:gd name="connsiteY0" fmla="*/ 264587 h 264587"/>
                <a:gd name="connsiteX1" fmla="*/ 255760 w 1548142"/>
                <a:gd name="connsiteY1" fmla="*/ 2037 h 264587"/>
                <a:gd name="connsiteX2" fmla="*/ 823864 w 1548142"/>
                <a:gd name="connsiteY2" fmla="*/ 2035 h 264587"/>
                <a:gd name="connsiteX3" fmla="*/ 1364896 w 1548142"/>
                <a:gd name="connsiteY3" fmla="*/ 20937 h 264587"/>
                <a:gd name="connsiteX4" fmla="*/ 1548142 w 1548142"/>
                <a:gd name="connsiteY4" fmla="*/ 264587 h 264587"/>
                <a:gd name="connsiteX5" fmla="*/ 0 w 1548142"/>
                <a:gd name="connsiteY5" fmla="*/ 264587 h 264587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92445"/>
                <a:gd name="connsiteY0" fmla="*/ 265199 h 265199"/>
                <a:gd name="connsiteX1" fmla="*/ 255760 w 1592445"/>
                <a:gd name="connsiteY1" fmla="*/ 2649 h 265199"/>
                <a:gd name="connsiteX2" fmla="*/ 823864 w 1592445"/>
                <a:gd name="connsiteY2" fmla="*/ 2647 h 265199"/>
                <a:gd name="connsiteX3" fmla="*/ 1364896 w 1592445"/>
                <a:gd name="connsiteY3" fmla="*/ 21549 h 265199"/>
                <a:gd name="connsiteX4" fmla="*/ 1592445 w 1592445"/>
                <a:gd name="connsiteY4" fmla="*/ 265199 h 265199"/>
                <a:gd name="connsiteX5" fmla="*/ 0 w 1592445"/>
                <a:gd name="connsiteY5" fmla="*/ 265199 h 265199"/>
                <a:gd name="connsiteX0" fmla="*/ 0 w 1592445"/>
                <a:gd name="connsiteY0" fmla="*/ 265199 h 265199"/>
                <a:gd name="connsiteX1" fmla="*/ 253298 w 1592445"/>
                <a:gd name="connsiteY1" fmla="*/ 5484 h 265199"/>
                <a:gd name="connsiteX2" fmla="*/ 823864 w 1592445"/>
                <a:gd name="connsiteY2" fmla="*/ 2647 h 265199"/>
                <a:gd name="connsiteX3" fmla="*/ 1364896 w 1592445"/>
                <a:gd name="connsiteY3" fmla="*/ 21549 h 265199"/>
                <a:gd name="connsiteX4" fmla="*/ 1592445 w 1592445"/>
                <a:gd name="connsiteY4" fmla="*/ 265199 h 265199"/>
                <a:gd name="connsiteX5" fmla="*/ 0 w 1592445"/>
                <a:gd name="connsiteY5" fmla="*/ 265199 h 265199"/>
                <a:gd name="connsiteX0" fmla="*/ 0 w 1592445"/>
                <a:gd name="connsiteY0" fmla="*/ 268261 h 268261"/>
                <a:gd name="connsiteX1" fmla="*/ 253298 w 1592445"/>
                <a:gd name="connsiteY1" fmla="*/ 8546 h 268261"/>
                <a:gd name="connsiteX2" fmla="*/ 823864 w 1592445"/>
                <a:gd name="connsiteY2" fmla="*/ 5709 h 268261"/>
                <a:gd name="connsiteX3" fmla="*/ 1364896 w 1592445"/>
                <a:gd name="connsiteY3" fmla="*/ 24611 h 268261"/>
                <a:gd name="connsiteX4" fmla="*/ 1592445 w 1592445"/>
                <a:gd name="connsiteY4" fmla="*/ 268261 h 268261"/>
                <a:gd name="connsiteX5" fmla="*/ 0 w 1592445"/>
                <a:gd name="connsiteY5" fmla="*/ 268261 h 268261"/>
                <a:gd name="connsiteX0" fmla="*/ 0 w 1592445"/>
                <a:gd name="connsiteY0" fmla="*/ 268261 h 268261"/>
                <a:gd name="connsiteX1" fmla="*/ 253298 w 1592445"/>
                <a:gd name="connsiteY1" fmla="*/ 8546 h 268261"/>
                <a:gd name="connsiteX2" fmla="*/ 823864 w 1592445"/>
                <a:gd name="connsiteY2" fmla="*/ 5709 h 268261"/>
                <a:gd name="connsiteX3" fmla="*/ 1364896 w 1592445"/>
                <a:gd name="connsiteY3" fmla="*/ 24611 h 268261"/>
                <a:gd name="connsiteX4" fmla="*/ 1592445 w 1592445"/>
                <a:gd name="connsiteY4" fmla="*/ 268261 h 268261"/>
                <a:gd name="connsiteX5" fmla="*/ 0 w 1592445"/>
                <a:gd name="connsiteY5" fmla="*/ 268261 h 268261"/>
                <a:gd name="connsiteX0" fmla="*/ 0 w 1592445"/>
                <a:gd name="connsiteY0" fmla="*/ 267010 h 267010"/>
                <a:gd name="connsiteX1" fmla="*/ 253298 w 1592445"/>
                <a:gd name="connsiteY1" fmla="*/ 7295 h 267010"/>
                <a:gd name="connsiteX2" fmla="*/ 823864 w 1592445"/>
                <a:gd name="connsiteY2" fmla="*/ 4458 h 267010"/>
                <a:gd name="connsiteX3" fmla="*/ 1364896 w 1592445"/>
                <a:gd name="connsiteY3" fmla="*/ 23360 h 267010"/>
                <a:gd name="connsiteX4" fmla="*/ 1592445 w 1592445"/>
                <a:gd name="connsiteY4" fmla="*/ 267010 h 267010"/>
                <a:gd name="connsiteX5" fmla="*/ 0 w 1592445"/>
                <a:gd name="connsiteY5" fmla="*/ 267010 h 267010"/>
                <a:gd name="connsiteX0" fmla="*/ 0 w 1592445"/>
                <a:gd name="connsiteY0" fmla="*/ 265200 h 265200"/>
                <a:gd name="connsiteX1" fmla="*/ 258221 w 1592445"/>
                <a:gd name="connsiteY1" fmla="*/ 10210 h 265200"/>
                <a:gd name="connsiteX2" fmla="*/ 823864 w 1592445"/>
                <a:gd name="connsiteY2" fmla="*/ 2648 h 265200"/>
                <a:gd name="connsiteX3" fmla="*/ 1364896 w 1592445"/>
                <a:gd name="connsiteY3" fmla="*/ 21550 h 265200"/>
                <a:gd name="connsiteX4" fmla="*/ 1592445 w 1592445"/>
                <a:gd name="connsiteY4" fmla="*/ 265200 h 265200"/>
                <a:gd name="connsiteX5" fmla="*/ 0 w 1592445"/>
                <a:gd name="connsiteY5" fmla="*/ 265200 h 265200"/>
                <a:gd name="connsiteX0" fmla="*/ 0 w 1592445"/>
                <a:gd name="connsiteY0" fmla="*/ 265200 h 265200"/>
                <a:gd name="connsiteX1" fmla="*/ 258221 w 1592445"/>
                <a:gd name="connsiteY1" fmla="*/ 10210 h 265200"/>
                <a:gd name="connsiteX2" fmla="*/ 823864 w 1592445"/>
                <a:gd name="connsiteY2" fmla="*/ 2648 h 265200"/>
                <a:gd name="connsiteX3" fmla="*/ 1364896 w 1592445"/>
                <a:gd name="connsiteY3" fmla="*/ 21550 h 265200"/>
                <a:gd name="connsiteX4" fmla="*/ 1592445 w 1592445"/>
                <a:gd name="connsiteY4" fmla="*/ 265200 h 265200"/>
                <a:gd name="connsiteX5" fmla="*/ 0 w 1592445"/>
                <a:gd name="connsiteY5" fmla="*/ 265200 h 265200"/>
                <a:gd name="connsiteX0" fmla="*/ 0 w 1592445"/>
                <a:gd name="connsiteY0" fmla="*/ 267588 h 267588"/>
                <a:gd name="connsiteX1" fmla="*/ 258221 w 1592445"/>
                <a:gd name="connsiteY1" fmla="*/ 12598 h 267588"/>
                <a:gd name="connsiteX2" fmla="*/ 809097 w 1592445"/>
                <a:gd name="connsiteY2" fmla="*/ 1256 h 267588"/>
                <a:gd name="connsiteX3" fmla="*/ 1364896 w 1592445"/>
                <a:gd name="connsiteY3" fmla="*/ 23938 h 267588"/>
                <a:gd name="connsiteX4" fmla="*/ 1592445 w 1592445"/>
                <a:gd name="connsiteY4" fmla="*/ 267588 h 267588"/>
                <a:gd name="connsiteX5" fmla="*/ 0 w 1592445"/>
                <a:gd name="connsiteY5" fmla="*/ 267588 h 267588"/>
                <a:gd name="connsiteX0" fmla="*/ 0 w 1592445"/>
                <a:gd name="connsiteY0" fmla="*/ 266343 h 266343"/>
                <a:gd name="connsiteX1" fmla="*/ 258221 w 1592445"/>
                <a:gd name="connsiteY1" fmla="*/ 11353 h 266343"/>
                <a:gd name="connsiteX2" fmla="*/ 809097 w 1592445"/>
                <a:gd name="connsiteY2" fmla="*/ 11 h 266343"/>
                <a:gd name="connsiteX3" fmla="*/ 1364896 w 1592445"/>
                <a:gd name="connsiteY3" fmla="*/ 22693 h 266343"/>
                <a:gd name="connsiteX4" fmla="*/ 1592445 w 1592445"/>
                <a:gd name="connsiteY4" fmla="*/ 266343 h 266343"/>
                <a:gd name="connsiteX5" fmla="*/ 0 w 1592445"/>
                <a:gd name="connsiteY5" fmla="*/ 266343 h 266343"/>
                <a:gd name="connsiteX0" fmla="*/ 0 w 1592445"/>
                <a:gd name="connsiteY0" fmla="*/ 266332 h 266332"/>
                <a:gd name="connsiteX1" fmla="*/ 258221 w 1592445"/>
                <a:gd name="connsiteY1" fmla="*/ 11342 h 266332"/>
                <a:gd name="connsiteX2" fmla="*/ 809097 w 1592445"/>
                <a:gd name="connsiteY2" fmla="*/ 0 h 266332"/>
                <a:gd name="connsiteX3" fmla="*/ 1364896 w 1592445"/>
                <a:gd name="connsiteY3" fmla="*/ 30242 h 266332"/>
                <a:gd name="connsiteX4" fmla="*/ 1592445 w 1592445"/>
                <a:gd name="connsiteY4" fmla="*/ 266332 h 266332"/>
                <a:gd name="connsiteX5" fmla="*/ 0 w 1592445"/>
                <a:gd name="connsiteY5" fmla="*/ 266332 h 266332"/>
                <a:gd name="connsiteX0" fmla="*/ 0 w 1592445"/>
                <a:gd name="connsiteY0" fmla="*/ 266332 h 266332"/>
                <a:gd name="connsiteX1" fmla="*/ 248376 w 1592445"/>
                <a:gd name="connsiteY1" fmla="*/ 14177 h 266332"/>
                <a:gd name="connsiteX2" fmla="*/ 809097 w 1592445"/>
                <a:gd name="connsiteY2" fmla="*/ 0 h 266332"/>
                <a:gd name="connsiteX3" fmla="*/ 1364896 w 1592445"/>
                <a:gd name="connsiteY3" fmla="*/ 30242 h 266332"/>
                <a:gd name="connsiteX4" fmla="*/ 1592445 w 1592445"/>
                <a:gd name="connsiteY4" fmla="*/ 266332 h 266332"/>
                <a:gd name="connsiteX5" fmla="*/ 0 w 1592445"/>
                <a:gd name="connsiteY5" fmla="*/ 266332 h 26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2445" h="266332">
                  <a:moveTo>
                    <a:pt x="0" y="266332"/>
                  </a:moveTo>
                  <a:cubicBezTo>
                    <a:pt x="84433" y="179760"/>
                    <a:pt x="176249" y="31763"/>
                    <a:pt x="248376" y="14177"/>
                  </a:cubicBezTo>
                  <a:cubicBezTo>
                    <a:pt x="325347" y="-944"/>
                    <a:pt x="618908" y="946"/>
                    <a:pt x="809097" y="0"/>
                  </a:cubicBezTo>
                  <a:cubicBezTo>
                    <a:pt x="998466" y="2836"/>
                    <a:pt x="1252360" y="-1739"/>
                    <a:pt x="1364896" y="30242"/>
                  </a:cubicBezTo>
                  <a:cubicBezTo>
                    <a:pt x="1448951" y="55703"/>
                    <a:pt x="1537926" y="183225"/>
                    <a:pt x="1592445" y="266332"/>
                  </a:cubicBezTo>
                  <a:lnTo>
                    <a:pt x="0" y="266332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0AF926B-E02A-39CA-820F-745B2F307B3E}"/>
                </a:ext>
              </a:extLst>
            </p:cNvPr>
            <p:cNvSpPr/>
            <p:nvPr/>
          </p:nvSpPr>
          <p:spPr>
            <a:xfrm>
              <a:off x="1224211" y="2273465"/>
              <a:ext cx="524293" cy="7361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CC2401B-A0A2-2423-E205-134A85AC8448}"/>
                </a:ext>
              </a:extLst>
            </p:cNvPr>
            <p:cNvSpPr/>
            <p:nvPr/>
          </p:nvSpPr>
          <p:spPr>
            <a:xfrm>
              <a:off x="1796722" y="2255061"/>
              <a:ext cx="102585" cy="1104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E2C04-01EB-AA11-E27A-DC334B3480C7}"/>
              </a:ext>
            </a:extLst>
          </p:cNvPr>
          <p:cNvSpPr txBox="1"/>
          <p:nvPr/>
        </p:nvSpPr>
        <p:spPr>
          <a:xfrm>
            <a:off x="564832" y="2992189"/>
            <a:ext cx="1889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아이디어</a:t>
            </a:r>
            <a:br>
              <a:rPr lang="en-US" altLang="ko-KR" sz="28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</a:br>
            <a:r>
              <a:rPr lang="ko-KR" altLang="en-US" sz="28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제안 개요</a:t>
            </a:r>
          </a:p>
        </p:txBody>
      </p: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D52C4122-B1F6-42CD-8665-DC24A25ACBD3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-11286" y="5811448"/>
            <a:ext cx="1520998" cy="1055308"/>
          </a:xfrm>
          <a:prstGeom prst="curvedConnector2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AD1FD1D-3D94-D5A1-137C-72C8E46FDFB4}"/>
              </a:ext>
            </a:extLst>
          </p:cNvPr>
          <p:cNvSpPr txBox="1"/>
          <p:nvPr/>
        </p:nvSpPr>
        <p:spPr>
          <a:xfrm>
            <a:off x="4541759" y="521792"/>
            <a:ext cx="56190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스마트 관광 활성화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B3B600-F519-77D3-E7D6-EC39941FB146}"/>
              </a:ext>
            </a:extLst>
          </p:cNvPr>
          <p:cNvSpPr txBox="1"/>
          <p:nvPr/>
        </p:nvSpPr>
        <p:spPr>
          <a:xfrm>
            <a:off x="3693703" y="1757699"/>
            <a:ext cx="731514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스마트 관광이란</a:t>
            </a:r>
            <a:r>
              <a:rPr lang="en-US" altLang="ko-KR" sz="20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?</a:t>
            </a:r>
          </a:p>
          <a:p>
            <a:br>
              <a:rPr lang="en-US" altLang="ko-KR" sz="10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개인이 어떤 곳을 관광할 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의사소통이나 현지 정보와 같은 문제를 스마트폰과 모바일 기술을 이용하여 해결해 가는 관광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75865F-1BB3-9A8F-9209-FD8F90105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t="1601" r="10365" b="19464"/>
          <a:stretch/>
        </p:blipFill>
        <p:spPr>
          <a:xfrm>
            <a:off x="3823436" y="3351060"/>
            <a:ext cx="2656114" cy="26378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D0F369-1187-1DA9-A2C9-DE19F16AB5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2" r="8078" b="22650"/>
          <a:stretch/>
        </p:blipFill>
        <p:spPr>
          <a:xfrm>
            <a:off x="8156896" y="3339013"/>
            <a:ext cx="2825411" cy="2637898"/>
          </a:xfrm>
          <a:prstGeom prst="rect">
            <a:avLst/>
          </a:prstGeom>
        </p:spPr>
      </p:pic>
      <p:sp>
        <p:nvSpPr>
          <p:cNvPr id="16" name="십자형 15">
            <a:extLst>
              <a:ext uri="{FF2B5EF4-FFF2-40B4-BE49-F238E27FC236}">
                <a16:creationId xmlns:a16="http://schemas.microsoft.com/office/drawing/2014/main" id="{13F3E1E5-8D78-8E29-E5A2-CB5B5C63C863}"/>
              </a:ext>
            </a:extLst>
          </p:cNvPr>
          <p:cNvSpPr/>
          <p:nvPr/>
        </p:nvSpPr>
        <p:spPr>
          <a:xfrm>
            <a:off x="6839355" y="4111759"/>
            <a:ext cx="951534" cy="951534"/>
          </a:xfrm>
          <a:prstGeom prst="plus">
            <a:avLst>
              <a:gd name="adj" fmla="val 35983"/>
            </a:avLst>
          </a:prstGeom>
          <a:solidFill>
            <a:srgbClr val="E06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580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F500E3-DD7C-9B59-6565-572408EFFFBD}"/>
              </a:ext>
            </a:extLst>
          </p:cNvPr>
          <p:cNvSpPr/>
          <p:nvPr/>
        </p:nvSpPr>
        <p:spPr>
          <a:xfrm>
            <a:off x="-1" y="-1"/>
            <a:ext cx="12192001" cy="1018903"/>
          </a:xfrm>
          <a:prstGeom prst="rect">
            <a:avLst/>
          </a:prstGeom>
          <a:solidFill>
            <a:srgbClr val="4498D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DA75DB-4A41-672B-0496-E3553C883FE2}"/>
              </a:ext>
            </a:extLst>
          </p:cNvPr>
          <p:cNvSpPr txBox="1"/>
          <p:nvPr/>
        </p:nvSpPr>
        <p:spPr>
          <a:xfrm>
            <a:off x="2904584" y="1488186"/>
            <a:ext cx="277041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커뮤니티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(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함 말해봐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!)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 글에 </a:t>
            </a:r>
            <a:r>
              <a:rPr lang="ko-KR" altLang="en-US" sz="2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사진 및 동영상 첨부</a:t>
            </a:r>
            <a:r>
              <a:rPr lang="en-US" altLang="ko-KR" sz="2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</a:t>
            </a:r>
            <a:r>
              <a:rPr lang="ko-KR" altLang="en-US" sz="2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 댓글</a:t>
            </a:r>
            <a:r>
              <a:rPr lang="en-US" altLang="ko-KR" sz="2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2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좋아요 기능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을</a:t>
            </a:r>
            <a:b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추가하여 이용자 간의</a:t>
            </a:r>
            <a:b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소통을 활성화한다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endParaRPr lang="ko-KR" altLang="en-US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49594A-9621-7A35-E165-6513786CC78A}"/>
              </a:ext>
            </a:extLst>
          </p:cNvPr>
          <p:cNvSpPr txBox="1"/>
          <p:nvPr/>
        </p:nvSpPr>
        <p:spPr>
          <a:xfrm>
            <a:off x="7387465" y="2228270"/>
            <a:ext cx="310954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이용자가 카페나 맛집 등의 </a:t>
            </a:r>
            <a:r>
              <a:rPr lang="ko-KR" altLang="en-US" sz="2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장소를 추천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하면 이를</a:t>
            </a:r>
            <a:b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2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지도에 첨부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하여</a:t>
            </a:r>
            <a:b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2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추천 여행 코스에 반영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한다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endParaRPr lang="ko-KR" altLang="en-US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2ACD9-9E63-E739-2CEE-B017078E21D8}"/>
              </a:ext>
            </a:extLst>
          </p:cNvPr>
          <p:cNvSpPr txBox="1"/>
          <p:nvPr/>
        </p:nvSpPr>
        <p:spPr>
          <a:xfrm>
            <a:off x="1457717" y="4929562"/>
            <a:ext cx="298703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관광객들의 여행 후기를</a:t>
            </a:r>
            <a:b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기반으로 자주 등장하는</a:t>
            </a:r>
            <a:b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단어들을 </a:t>
            </a:r>
            <a:r>
              <a:rPr lang="ko-KR" altLang="en-US" sz="2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키워드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로</a:t>
            </a:r>
            <a:b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추가하여 </a:t>
            </a:r>
            <a:r>
              <a:rPr lang="ko-KR" altLang="en-US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관광지를 추천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한다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endParaRPr lang="ko-KR" altLang="en-US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C9957-7C54-106A-D814-3A60CD3EA79D}"/>
              </a:ext>
            </a:extLst>
          </p:cNvPr>
          <p:cNvSpPr txBox="1"/>
          <p:nvPr/>
        </p:nvSpPr>
        <p:spPr>
          <a:xfrm>
            <a:off x="6190200" y="4103475"/>
            <a:ext cx="351554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자신이 찍은 </a:t>
            </a:r>
            <a:r>
              <a:rPr lang="ko-KR" altLang="en-US" sz="2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사진을 자랑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할 수 있는 카테고리를 제작하고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</a:t>
            </a:r>
            <a:b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가장 많은 </a:t>
            </a:r>
            <a:r>
              <a:rPr lang="ko-KR" altLang="en-US" b="1" dirty="0" err="1">
                <a:latin typeface="THE정고딕110" panose="02020603020101020101" pitchFamily="18" charset="-127"/>
                <a:ea typeface="THE정고딕110" panose="02020603020101020101" pitchFamily="18" charset="-127"/>
              </a:rPr>
              <a:t>좋아요</a:t>
            </a:r>
            <a:r>
              <a:rPr lang="ko-KR" altLang="en-US" dirty="0" err="1">
                <a:latin typeface="THE정고딕110" panose="02020603020101020101" pitchFamily="18" charset="-127"/>
                <a:ea typeface="THE정고딕110" panose="02020603020101020101" pitchFamily="18" charset="-127"/>
              </a:rPr>
              <a:t>를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 받은 사진은 </a:t>
            </a:r>
            <a:r>
              <a:rPr lang="ko-KR" altLang="en-US" sz="2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홈페이지 </a:t>
            </a:r>
            <a:r>
              <a:rPr lang="ko-KR" altLang="en-US" sz="2000" b="1" dirty="0" err="1">
                <a:latin typeface="THE정고딕110" panose="02020603020101020101" pitchFamily="18" charset="-127"/>
                <a:ea typeface="THE정고딕110" panose="02020603020101020101" pitchFamily="18" charset="-127"/>
              </a:rPr>
              <a:t>베너</a:t>
            </a:r>
            <a:r>
              <a:rPr lang="ko-KR" altLang="en-US" dirty="0" err="1">
                <a:latin typeface="THE정고딕110" panose="02020603020101020101" pitchFamily="18" charset="-127"/>
                <a:ea typeface="THE정고딕110" panose="02020603020101020101" pitchFamily="18" charset="-127"/>
              </a:rPr>
              <a:t>로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 사용한다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endParaRPr lang="ko-KR" altLang="en-US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E174E0-8F34-E449-A37A-16E818431F04}"/>
              </a:ext>
            </a:extLst>
          </p:cNvPr>
          <p:cNvSpPr/>
          <p:nvPr/>
        </p:nvSpPr>
        <p:spPr>
          <a:xfrm>
            <a:off x="1297577" y="1280550"/>
            <a:ext cx="4589417" cy="2465261"/>
          </a:xfrm>
          <a:prstGeom prst="rect">
            <a:avLst/>
          </a:prstGeom>
          <a:noFill/>
          <a:ln w="38100">
            <a:solidFill>
              <a:srgbClr val="449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B61C3-9779-A15E-F077-4B2A2211BAC8}"/>
              </a:ext>
            </a:extLst>
          </p:cNvPr>
          <p:cNvSpPr/>
          <p:nvPr/>
        </p:nvSpPr>
        <p:spPr>
          <a:xfrm>
            <a:off x="6095999" y="1280550"/>
            <a:ext cx="4589417" cy="2465261"/>
          </a:xfrm>
          <a:prstGeom prst="rect">
            <a:avLst/>
          </a:prstGeom>
          <a:noFill/>
          <a:ln w="38100">
            <a:solidFill>
              <a:srgbClr val="449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9E2D50-B411-2F00-B88D-B4AE0FCB29DA}"/>
              </a:ext>
            </a:extLst>
          </p:cNvPr>
          <p:cNvSpPr/>
          <p:nvPr/>
        </p:nvSpPr>
        <p:spPr>
          <a:xfrm>
            <a:off x="1297577" y="3885464"/>
            <a:ext cx="4589417" cy="2465261"/>
          </a:xfrm>
          <a:prstGeom prst="rect">
            <a:avLst/>
          </a:prstGeom>
          <a:noFill/>
          <a:ln w="38100">
            <a:solidFill>
              <a:srgbClr val="449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153080-27CC-1CD6-15A4-EB5E56A98E54}"/>
              </a:ext>
            </a:extLst>
          </p:cNvPr>
          <p:cNvSpPr/>
          <p:nvPr/>
        </p:nvSpPr>
        <p:spPr>
          <a:xfrm>
            <a:off x="6095998" y="3885464"/>
            <a:ext cx="4589417" cy="2465261"/>
          </a:xfrm>
          <a:prstGeom prst="rect">
            <a:avLst/>
          </a:prstGeom>
          <a:noFill/>
          <a:ln w="38100">
            <a:solidFill>
              <a:srgbClr val="449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30AB44-D243-80D2-25F9-B9249F1CA59E}"/>
              </a:ext>
            </a:extLst>
          </p:cNvPr>
          <p:cNvSpPr txBox="1"/>
          <p:nvPr/>
        </p:nvSpPr>
        <p:spPr>
          <a:xfrm>
            <a:off x="477521" y="278618"/>
            <a:ext cx="2169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추가 예정 기능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97D3B3-9985-1B6A-4D5C-1A72603DB2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1" t="8898" r="12463" b="25438"/>
          <a:stretch/>
        </p:blipFill>
        <p:spPr>
          <a:xfrm>
            <a:off x="4096106" y="3953447"/>
            <a:ext cx="1737666" cy="15236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AD78D26-F320-05BA-9A42-7172FD8C51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779" r="19570" b="24704"/>
          <a:stretch/>
        </p:blipFill>
        <p:spPr>
          <a:xfrm>
            <a:off x="9258069" y="4832081"/>
            <a:ext cx="1313362" cy="14907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AC6DA05-2435-89E0-C48B-457A5BC18C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2" r="22894" b="20420"/>
          <a:stretch/>
        </p:blipFill>
        <p:spPr>
          <a:xfrm>
            <a:off x="6295659" y="1408505"/>
            <a:ext cx="1091805" cy="163953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84DFB97-30D6-12FB-4BE1-ACB7B289AB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7"/>
          <a:stretch/>
        </p:blipFill>
        <p:spPr>
          <a:xfrm>
            <a:off x="1404114" y="2397281"/>
            <a:ext cx="1615615" cy="134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05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F500E3-DD7C-9B59-6565-572408EFFFBD}"/>
              </a:ext>
            </a:extLst>
          </p:cNvPr>
          <p:cNvSpPr/>
          <p:nvPr/>
        </p:nvSpPr>
        <p:spPr>
          <a:xfrm>
            <a:off x="1509712" y="0"/>
            <a:ext cx="10682288" cy="6858000"/>
          </a:xfrm>
          <a:prstGeom prst="rect">
            <a:avLst/>
          </a:prstGeom>
          <a:solidFill>
            <a:srgbClr val="26262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61B23F-1341-E1A0-B2DC-CFD0872072A9}"/>
              </a:ext>
            </a:extLst>
          </p:cNvPr>
          <p:cNvSpPr/>
          <p:nvPr/>
        </p:nvSpPr>
        <p:spPr>
          <a:xfrm>
            <a:off x="338953" y="1361778"/>
            <a:ext cx="2347097" cy="4214930"/>
          </a:xfrm>
          <a:prstGeom prst="roundRect">
            <a:avLst>
              <a:gd name="adj" fmla="val 14250"/>
            </a:avLst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500C47-465E-4909-81C2-DB1535256028}"/>
              </a:ext>
            </a:extLst>
          </p:cNvPr>
          <p:cNvSpPr/>
          <p:nvPr/>
        </p:nvSpPr>
        <p:spPr>
          <a:xfrm>
            <a:off x="1368714" y="5576708"/>
            <a:ext cx="281995" cy="234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697256E-25D1-7382-EA4E-CB5992014A8D}"/>
              </a:ext>
            </a:extLst>
          </p:cNvPr>
          <p:cNvGrpSpPr/>
          <p:nvPr/>
        </p:nvGrpSpPr>
        <p:grpSpPr>
          <a:xfrm>
            <a:off x="333375" y="1365286"/>
            <a:ext cx="2352675" cy="4207914"/>
            <a:chOff x="0" y="2133600"/>
            <a:chExt cx="2967461" cy="5307499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12E788D-D84D-684E-BE8C-1E488ECF3EC9}"/>
                </a:ext>
              </a:extLst>
            </p:cNvPr>
            <p:cNvSpPr/>
            <p:nvPr/>
          </p:nvSpPr>
          <p:spPr>
            <a:xfrm>
              <a:off x="0" y="2133600"/>
              <a:ext cx="2967461" cy="5307499"/>
            </a:xfrm>
            <a:prstGeom prst="roundRect">
              <a:avLst>
                <a:gd name="adj" fmla="val 11457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다리꼴 11">
              <a:extLst>
                <a:ext uri="{FF2B5EF4-FFF2-40B4-BE49-F238E27FC236}">
                  <a16:creationId xmlns:a16="http://schemas.microsoft.com/office/drawing/2014/main" id="{1D46FF6C-19FB-6484-BC6A-7E4403E0D2AA}"/>
                </a:ext>
              </a:extLst>
            </p:cNvPr>
            <p:cNvSpPr/>
            <p:nvPr/>
          </p:nvSpPr>
          <p:spPr>
            <a:xfrm rot="10800000">
              <a:off x="598479" y="2144644"/>
              <a:ext cx="1770502" cy="323899"/>
            </a:xfrm>
            <a:custGeom>
              <a:avLst/>
              <a:gdLst>
                <a:gd name="connsiteX0" fmla="*/ 0 w 1548142"/>
                <a:gd name="connsiteY0" fmla="*/ 262550 h 262550"/>
                <a:gd name="connsiteX1" fmla="*/ 192386 w 1548142"/>
                <a:gd name="connsiteY1" fmla="*/ 0 h 262550"/>
                <a:gd name="connsiteX2" fmla="*/ 1355756 w 1548142"/>
                <a:gd name="connsiteY2" fmla="*/ 0 h 262550"/>
                <a:gd name="connsiteX3" fmla="*/ 1548142 w 1548142"/>
                <a:gd name="connsiteY3" fmla="*/ 262550 h 262550"/>
                <a:gd name="connsiteX4" fmla="*/ 0 w 1548142"/>
                <a:gd name="connsiteY4" fmla="*/ 262550 h 262550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55756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55756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192386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255760 w 1548142"/>
                <a:gd name="connsiteY1" fmla="*/ 871 h 263421"/>
                <a:gd name="connsiteX2" fmla="*/ 823864 w 1548142"/>
                <a:gd name="connsiteY2" fmla="*/ 869 h 263421"/>
                <a:gd name="connsiteX3" fmla="*/ 1391970 w 1548142"/>
                <a:gd name="connsiteY3" fmla="*/ 87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63421 h 263421"/>
                <a:gd name="connsiteX1" fmla="*/ 255760 w 1548142"/>
                <a:gd name="connsiteY1" fmla="*/ 871 h 263421"/>
                <a:gd name="connsiteX2" fmla="*/ 823864 w 1548142"/>
                <a:gd name="connsiteY2" fmla="*/ 869 h 263421"/>
                <a:gd name="connsiteX3" fmla="*/ 1384586 w 1548142"/>
                <a:gd name="connsiteY3" fmla="*/ 14101 h 263421"/>
                <a:gd name="connsiteX4" fmla="*/ 1548142 w 1548142"/>
                <a:gd name="connsiteY4" fmla="*/ 263421 h 263421"/>
                <a:gd name="connsiteX5" fmla="*/ 0 w 1548142"/>
                <a:gd name="connsiteY5" fmla="*/ 263421 h 263421"/>
                <a:gd name="connsiteX0" fmla="*/ 0 w 1548142"/>
                <a:gd name="connsiteY0" fmla="*/ 275552 h 275552"/>
                <a:gd name="connsiteX1" fmla="*/ 255760 w 1548142"/>
                <a:gd name="connsiteY1" fmla="*/ 13002 h 275552"/>
                <a:gd name="connsiteX2" fmla="*/ 823864 w 1548142"/>
                <a:gd name="connsiteY2" fmla="*/ 13000 h 275552"/>
                <a:gd name="connsiteX3" fmla="*/ 1384586 w 1548142"/>
                <a:gd name="connsiteY3" fmla="*/ 26232 h 275552"/>
                <a:gd name="connsiteX4" fmla="*/ 1548142 w 1548142"/>
                <a:gd name="connsiteY4" fmla="*/ 275552 h 275552"/>
                <a:gd name="connsiteX5" fmla="*/ 0 w 1548142"/>
                <a:gd name="connsiteY5" fmla="*/ 275552 h 275552"/>
                <a:gd name="connsiteX0" fmla="*/ 0 w 1548142"/>
                <a:gd name="connsiteY0" fmla="*/ 275552 h 275552"/>
                <a:gd name="connsiteX1" fmla="*/ 255760 w 1548142"/>
                <a:gd name="connsiteY1" fmla="*/ 13002 h 275552"/>
                <a:gd name="connsiteX2" fmla="*/ 823864 w 1548142"/>
                <a:gd name="connsiteY2" fmla="*/ 13000 h 275552"/>
                <a:gd name="connsiteX3" fmla="*/ 1384586 w 1548142"/>
                <a:gd name="connsiteY3" fmla="*/ 26232 h 275552"/>
                <a:gd name="connsiteX4" fmla="*/ 1548142 w 1548142"/>
                <a:gd name="connsiteY4" fmla="*/ 275552 h 275552"/>
                <a:gd name="connsiteX5" fmla="*/ 0 w 1548142"/>
                <a:gd name="connsiteY5" fmla="*/ 275552 h 275552"/>
                <a:gd name="connsiteX0" fmla="*/ 0 w 1548142"/>
                <a:gd name="connsiteY0" fmla="*/ 272082 h 272082"/>
                <a:gd name="connsiteX1" fmla="*/ 255760 w 1548142"/>
                <a:gd name="connsiteY1" fmla="*/ 9532 h 272082"/>
                <a:gd name="connsiteX2" fmla="*/ 823864 w 1548142"/>
                <a:gd name="connsiteY2" fmla="*/ 9530 h 272082"/>
                <a:gd name="connsiteX3" fmla="*/ 1364896 w 1548142"/>
                <a:gd name="connsiteY3" fmla="*/ 28432 h 272082"/>
                <a:gd name="connsiteX4" fmla="*/ 1548142 w 1548142"/>
                <a:gd name="connsiteY4" fmla="*/ 272082 h 272082"/>
                <a:gd name="connsiteX5" fmla="*/ 0 w 1548142"/>
                <a:gd name="connsiteY5" fmla="*/ 272082 h 272082"/>
                <a:gd name="connsiteX0" fmla="*/ 0 w 1548142"/>
                <a:gd name="connsiteY0" fmla="*/ 264587 h 264587"/>
                <a:gd name="connsiteX1" fmla="*/ 255760 w 1548142"/>
                <a:gd name="connsiteY1" fmla="*/ 2037 h 264587"/>
                <a:gd name="connsiteX2" fmla="*/ 823864 w 1548142"/>
                <a:gd name="connsiteY2" fmla="*/ 2035 h 264587"/>
                <a:gd name="connsiteX3" fmla="*/ 1364896 w 1548142"/>
                <a:gd name="connsiteY3" fmla="*/ 20937 h 264587"/>
                <a:gd name="connsiteX4" fmla="*/ 1548142 w 1548142"/>
                <a:gd name="connsiteY4" fmla="*/ 264587 h 264587"/>
                <a:gd name="connsiteX5" fmla="*/ 0 w 1548142"/>
                <a:gd name="connsiteY5" fmla="*/ 264587 h 264587"/>
                <a:gd name="connsiteX0" fmla="*/ 0 w 1548142"/>
                <a:gd name="connsiteY0" fmla="*/ 264587 h 264587"/>
                <a:gd name="connsiteX1" fmla="*/ 255760 w 1548142"/>
                <a:gd name="connsiteY1" fmla="*/ 2037 h 264587"/>
                <a:gd name="connsiteX2" fmla="*/ 823864 w 1548142"/>
                <a:gd name="connsiteY2" fmla="*/ 2035 h 264587"/>
                <a:gd name="connsiteX3" fmla="*/ 1364896 w 1548142"/>
                <a:gd name="connsiteY3" fmla="*/ 20937 h 264587"/>
                <a:gd name="connsiteX4" fmla="*/ 1548142 w 1548142"/>
                <a:gd name="connsiteY4" fmla="*/ 264587 h 264587"/>
                <a:gd name="connsiteX5" fmla="*/ 0 w 1548142"/>
                <a:gd name="connsiteY5" fmla="*/ 264587 h 264587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48142"/>
                <a:gd name="connsiteY0" fmla="*/ 265199 h 265199"/>
                <a:gd name="connsiteX1" fmla="*/ 255760 w 1548142"/>
                <a:gd name="connsiteY1" fmla="*/ 2649 h 265199"/>
                <a:gd name="connsiteX2" fmla="*/ 823864 w 1548142"/>
                <a:gd name="connsiteY2" fmla="*/ 2647 h 265199"/>
                <a:gd name="connsiteX3" fmla="*/ 1364896 w 1548142"/>
                <a:gd name="connsiteY3" fmla="*/ 21549 h 265199"/>
                <a:gd name="connsiteX4" fmla="*/ 1548142 w 1548142"/>
                <a:gd name="connsiteY4" fmla="*/ 265199 h 265199"/>
                <a:gd name="connsiteX5" fmla="*/ 0 w 1548142"/>
                <a:gd name="connsiteY5" fmla="*/ 265199 h 265199"/>
                <a:gd name="connsiteX0" fmla="*/ 0 w 1592445"/>
                <a:gd name="connsiteY0" fmla="*/ 265199 h 265199"/>
                <a:gd name="connsiteX1" fmla="*/ 255760 w 1592445"/>
                <a:gd name="connsiteY1" fmla="*/ 2649 h 265199"/>
                <a:gd name="connsiteX2" fmla="*/ 823864 w 1592445"/>
                <a:gd name="connsiteY2" fmla="*/ 2647 h 265199"/>
                <a:gd name="connsiteX3" fmla="*/ 1364896 w 1592445"/>
                <a:gd name="connsiteY3" fmla="*/ 21549 h 265199"/>
                <a:gd name="connsiteX4" fmla="*/ 1592445 w 1592445"/>
                <a:gd name="connsiteY4" fmla="*/ 265199 h 265199"/>
                <a:gd name="connsiteX5" fmla="*/ 0 w 1592445"/>
                <a:gd name="connsiteY5" fmla="*/ 265199 h 265199"/>
                <a:gd name="connsiteX0" fmla="*/ 0 w 1592445"/>
                <a:gd name="connsiteY0" fmla="*/ 265199 h 265199"/>
                <a:gd name="connsiteX1" fmla="*/ 253298 w 1592445"/>
                <a:gd name="connsiteY1" fmla="*/ 5484 h 265199"/>
                <a:gd name="connsiteX2" fmla="*/ 823864 w 1592445"/>
                <a:gd name="connsiteY2" fmla="*/ 2647 h 265199"/>
                <a:gd name="connsiteX3" fmla="*/ 1364896 w 1592445"/>
                <a:gd name="connsiteY3" fmla="*/ 21549 h 265199"/>
                <a:gd name="connsiteX4" fmla="*/ 1592445 w 1592445"/>
                <a:gd name="connsiteY4" fmla="*/ 265199 h 265199"/>
                <a:gd name="connsiteX5" fmla="*/ 0 w 1592445"/>
                <a:gd name="connsiteY5" fmla="*/ 265199 h 265199"/>
                <a:gd name="connsiteX0" fmla="*/ 0 w 1592445"/>
                <a:gd name="connsiteY0" fmla="*/ 268261 h 268261"/>
                <a:gd name="connsiteX1" fmla="*/ 253298 w 1592445"/>
                <a:gd name="connsiteY1" fmla="*/ 8546 h 268261"/>
                <a:gd name="connsiteX2" fmla="*/ 823864 w 1592445"/>
                <a:gd name="connsiteY2" fmla="*/ 5709 h 268261"/>
                <a:gd name="connsiteX3" fmla="*/ 1364896 w 1592445"/>
                <a:gd name="connsiteY3" fmla="*/ 24611 h 268261"/>
                <a:gd name="connsiteX4" fmla="*/ 1592445 w 1592445"/>
                <a:gd name="connsiteY4" fmla="*/ 268261 h 268261"/>
                <a:gd name="connsiteX5" fmla="*/ 0 w 1592445"/>
                <a:gd name="connsiteY5" fmla="*/ 268261 h 268261"/>
                <a:gd name="connsiteX0" fmla="*/ 0 w 1592445"/>
                <a:gd name="connsiteY0" fmla="*/ 268261 h 268261"/>
                <a:gd name="connsiteX1" fmla="*/ 253298 w 1592445"/>
                <a:gd name="connsiteY1" fmla="*/ 8546 h 268261"/>
                <a:gd name="connsiteX2" fmla="*/ 823864 w 1592445"/>
                <a:gd name="connsiteY2" fmla="*/ 5709 h 268261"/>
                <a:gd name="connsiteX3" fmla="*/ 1364896 w 1592445"/>
                <a:gd name="connsiteY3" fmla="*/ 24611 h 268261"/>
                <a:gd name="connsiteX4" fmla="*/ 1592445 w 1592445"/>
                <a:gd name="connsiteY4" fmla="*/ 268261 h 268261"/>
                <a:gd name="connsiteX5" fmla="*/ 0 w 1592445"/>
                <a:gd name="connsiteY5" fmla="*/ 268261 h 268261"/>
                <a:gd name="connsiteX0" fmla="*/ 0 w 1592445"/>
                <a:gd name="connsiteY0" fmla="*/ 267010 h 267010"/>
                <a:gd name="connsiteX1" fmla="*/ 253298 w 1592445"/>
                <a:gd name="connsiteY1" fmla="*/ 7295 h 267010"/>
                <a:gd name="connsiteX2" fmla="*/ 823864 w 1592445"/>
                <a:gd name="connsiteY2" fmla="*/ 4458 h 267010"/>
                <a:gd name="connsiteX3" fmla="*/ 1364896 w 1592445"/>
                <a:gd name="connsiteY3" fmla="*/ 23360 h 267010"/>
                <a:gd name="connsiteX4" fmla="*/ 1592445 w 1592445"/>
                <a:gd name="connsiteY4" fmla="*/ 267010 h 267010"/>
                <a:gd name="connsiteX5" fmla="*/ 0 w 1592445"/>
                <a:gd name="connsiteY5" fmla="*/ 267010 h 267010"/>
                <a:gd name="connsiteX0" fmla="*/ 0 w 1592445"/>
                <a:gd name="connsiteY0" fmla="*/ 265200 h 265200"/>
                <a:gd name="connsiteX1" fmla="*/ 258221 w 1592445"/>
                <a:gd name="connsiteY1" fmla="*/ 10210 h 265200"/>
                <a:gd name="connsiteX2" fmla="*/ 823864 w 1592445"/>
                <a:gd name="connsiteY2" fmla="*/ 2648 h 265200"/>
                <a:gd name="connsiteX3" fmla="*/ 1364896 w 1592445"/>
                <a:gd name="connsiteY3" fmla="*/ 21550 h 265200"/>
                <a:gd name="connsiteX4" fmla="*/ 1592445 w 1592445"/>
                <a:gd name="connsiteY4" fmla="*/ 265200 h 265200"/>
                <a:gd name="connsiteX5" fmla="*/ 0 w 1592445"/>
                <a:gd name="connsiteY5" fmla="*/ 265200 h 265200"/>
                <a:gd name="connsiteX0" fmla="*/ 0 w 1592445"/>
                <a:gd name="connsiteY0" fmla="*/ 265200 h 265200"/>
                <a:gd name="connsiteX1" fmla="*/ 258221 w 1592445"/>
                <a:gd name="connsiteY1" fmla="*/ 10210 h 265200"/>
                <a:gd name="connsiteX2" fmla="*/ 823864 w 1592445"/>
                <a:gd name="connsiteY2" fmla="*/ 2648 h 265200"/>
                <a:gd name="connsiteX3" fmla="*/ 1364896 w 1592445"/>
                <a:gd name="connsiteY3" fmla="*/ 21550 h 265200"/>
                <a:gd name="connsiteX4" fmla="*/ 1592445 w 1592445"/>
                <a:gd name="connsiteY4" fmla="*/ 265200 h 265200"/>
                <a:gd name="connsiteX5" fmla="*/ 0 w 1592445"/>
                <a:gd name="connsiteY5" fmla="*/ 265200 h 265200"/>
                <a:gd name="connsiteX0" fmla="*/ 0 w 1592445"/>
                <a:gd name="connsiteY0" fmla="*/ 267588 h 267588"/>
                <a:gd name="connsiteX1" fmla="*/ 258221 w 1592445"/>
                <a:gd name="connsiteY1" fmla="*/ 12598 h 267588"/>
                <a:gd name="connsiteX2" fmla="*/ 809097 w 1592445"/>
                <a:gd name="connsiteY2" fmla="*/ 1256 h 267588"/>
                <a:gd name="connsiteX3" fmla="*/ 1364896 w 1592445"/>
                <a:gd name="connsiteY3" fmla="*/ 23938 h 267588"/>
                <a:gd name="connsiteX4" fmla="*/ 1592445 w 1592445"/>
                <a:gd name="connsiteY4" fmla="*/ 267588 h 267588"/>
                <a:gd name="connsiteX5" fmla="*/ 0 w 1592445"/>
                <a:gd name="connsiteY5" fmla="*/ 267588 h 267588"/>
                <a:gd name="connsiteX0" fmla="*/ 0 w 1592445"/>
                <a:gd name="connsiteY0" fmla="*/ 266343 h 266343"/>
                <a:gd name="connsiteX1" fmla="*/ 258221 w 1592445"/>
                <a:gd name="connsiteY1" fmla="*/ 11353 h 266343"/>
                <a:gd name="connsiteX2" fmla="*/ 809097 w 1592445"/>
                <a:gd name="connsiteY2" fmla="*/ 11 h 266343"/>
                <a:gd name="connsiteX3" fmla="*/ 1364896 w 1592445"/>
                <a:gd name="connsiteY3" fmla="*/ 22693 h 266343"/>
                <a:gd name="connsiteX4" fmla="*/ 1592445 w 1592445"/>
                <a:gd name="connsiteY4" fmla="*/ 266343 h 266343"/>
                <a:gd name="connsiteX5" fmla="*/ 0 w 1592445"/>
                <a:gd name="connsiteY5" fmla="*/ 266343 h 266343"/>
                <a:gd name="connsiteX0" fmla="*/ 0 w 1592445"/>
                <a:gd name="connsiteY0" fmla="*/ 266332 h 266332"/>
                <a:gd name="connsiteX1" fmla="*/ 258221 w 1592445"/>
                <a:gd name="connsiteY1" fmla="*/ 11342 h 266332"/>
                <a:gd name="connsiteX2" fmla="*/ 809097 w 1592445"/>
                <a:gd name="connsiteY2" fmla="*/ 0 h 266332"/>
                <a:gd name="connsiteX3" fmla="*/ 1364896 w 1592445"/>
                <a:gd name="connsiteY3" fmla="*/ 30242 h 266332"/>
                <a:gd name="connsiteX4" fmla="*/ 1592445 w 1592445"/>
                <a:gd name="connsiteY4" fmla="*/ 266332 h 266332"/>
                <a:gd name="connsiteX5" fmla="*/ 0 w 1592445"/>
                <a:gd name="connsiteY5" fmla="*/ 266332 h 266332"/>
                <a:gd name="connsiteX0" fmla="*/ 0 w 1592445"/>
                <a:gd name="connsiteY0" fmla="*/ 266332 h 266332"/>
                <a:gd name="connsiteX1" fmla="*/ 248376 w 1592445"/>
                <a:gd name="connsiteY1" fmla="*/ 14177 h 266332"/>
                <a:gd name="connsiteX2" fmla="*/ 809097 w 1592445"/>
                <a:gd name="connsiteY2" fmla="*/ 0 h 266332"/>
                <a:gd name="connsiteX3" fmla="*/ 1364896 w 1592445"/>
                <a:gd name="connsiteY3" fmla="*/ 30242 h 266332"/>
                <a:gd name="connsiteX4" fmla="*/ 1592445 w 1592445"/>
                <a:gd name="connsiteY4" fmla="*/ 266332 h 266332"/>
                <a:gd name="connsiteX5" fmla="*/ 0 w 1592445"/>
                <a:gd name="connsiteY5" fmla="*/ 266332 h 26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2445" h="266332">
                  <a:moveTo>
                    <a:pt x="0" y="266332"/>
                  </a:moveTo>
                  <a:cubicBezTo>
                    <a:pt x="84433" y="179760"/>
                    <a:pt x="176249" y="31763"/>
                    <a:pt x="248376" y="14177"/>
                  </a:cubicBezTo>
                  <a:cubicBezTo>
                    <a:pt x="325347" y="-944"/>
                    <a:pt x="618908" y="946"/>
                    <a:pt x="809097" y="0"/>
                  </a:cubicBezTo>
                  <a:cubicBezTo>
                    <a:pt x="998466" y="2836"/>
                    <a:pt x="1252360" y="-1739"/>
                    <a:pt x="1364896" y="30242"/>
                  </a:cubicBezTo>
                  <a:cubicBezTo>
                    <a:pt x="1448951" y="55703"/>
                    <a:pt x="1537926" y="183225"/>
                    <a:pt x="1592445" y="266332"/>
                  </a:cubicBezTo>
                  <a:lnTo>
                    <a:pt x="0" y="266332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7029AAF-1D41-9D3B-C625-788BAEF834BD}"/>
                </a:ext>
              </a:extLst>
            </p:cNvPr>
            <p:cNvSpPr/>
            <p:nvPr/>
          </p:nvSpPr>
          <p:spPr>
            <a:xfrm>
              <a:off x="1224211" y="2273465"/>
              <a:ext cx="524293" cy="7361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39E1E33-37C9-C145-1F41-354B070328DD}"/>
                </a:ext>
              </a:extLst>
            </p:cNvPr>
            <p:cNvSpPr/>
            <p:nvPr/>
          </p:nvSpPr>
          <p:spPr>
            <a:xfrm>
              <a:off x="1796722" y="2255061"/>
              <a:ext cx="102585" cy="1104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C665DE89-8B03-D7F4-7191-62B591DE1C6A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-11286" y="5811448"/>
            <a:ext cx="1520998" cy="1055308"/>
          </a:xfrm>
          <a:prstGeom prst="curvedConnector2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F1058FA-2E85-748B-F976-0DC203C3B9C7}"/>
              </a:ext>
            </a:extLst>
          </p:cNvPr>
          <p:cNvSpPr txBox="1"/>
          <p:nvPr/>
        </p:nvSpPr>
        <p:spPr>
          <a:xfrm>
            <a:off x="484020" y="3167390"/>
            <a:ext cx="2051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기대 효과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9FE612-4AA4-483C-6051-9880E7945720}"/>
              </a:ext>
            </a:extLst>
          </p:cNvPr>
          <p:cNvSpPr txBox="1"/>
          <p:nvPr/>
        </p:nvSpPr>
        <p:spPr>
          <a:xfrm>
            <a:off x="3352210" y="4282225"/>
            <a:ext cx="212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정보 수집 용이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2B0D5E-D311-AFC5-033F-9F6B6BFDF35F}"/>
              </a:ext>
            </a:extLst>
          </p:cNvPr>
          <p:cNvSpPr txBox="1"/>
          <p:nvPr/>
        </p:nvSpPr>
        <p:spPr>
          <a:xfrm>
            <a:off x="9428557" y="4282225"/>
            <a:ext cx="1882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발전 가능성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1E8A6C-5D87-6CFF-0F1D-E81E9F999602}"/>
              </a:ext>
            </a:extLst>
          </p:cNvPr>
          <p:cNvSpPr txBox="1"/>
          <p:nvPr/>
        </p:nvSpPr>
        <p:spPr>
          <a:xfrm>
            <a:off x="6304321" y="4282225"/>
            <a:ext cx="2161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넓은 활용 범위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705643-81A6-4352-ACE7-3519322D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" t="-2589" r="6709" b="17208"/>
          <a:stretch/>
        </p:blipFill>
        <p:spPr>
          <a:xfrm>
            <a:off x="9339409" y="2125388"/>
            <a:ext cx="2060605" cy="202701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330546-9D62-9E35-101A-4C59B6072A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2250" r="13852" b="31129"/>
          <a:stretch/>
        </p:blipFill>
        <p:spPr>
          <a:xfrm>
            <a:off x="3317598" y="2340191"/>
            <a:ext cx="2194348" cy="165439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FA92BC-16DE-A420-48E8-86A17F4463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6" t="-1647" r="6495" b="19543"/>
          <a:stretch/>
        </p:blipFill>
        <p:spPr>
          <a:xfrm>
            <a:off x="6304321" y="2125388"/>
            <a:ext cx="2161192" cy="202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04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F500E3-DD7C-9B59-6565-572408EFFFBD}"/>
              </a:ext>
            </a:extLst>
          </p:cNvPr>
          <p:cNvSpPr/>
          <p:nvPr/>
        </p:nvSpPr>
        <p:spPr>
          <a:xfrm>
            <a:off x="-1" y="-1"/>
            <a:ext cx="12192001" cy="1018903"/>
          </a:xfrm>
          <a:prstGeom prst="rect">
            <a:avLst/>
          </a:prstGeom>
          <a:solidFill>
            <a:srgbClr val="52525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A4E5BF-3093-70B4-A9C4-044199E43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" y="1639778"/>
            <a:ext cx="5956366" cy="372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8E53E-6369-E45A-A51B-7C3B630480A2}"/>
              </a:ext>
            </a:extLst>
          </p:cNvPr>
          <p:cNvSpPr txBox="1"/>
          <p:nvPr/>
        </p:nvSpPr>
        <p:spPr>
          <a:xfrm>
            <a:off x="6564810" y="1515983"/>
            <a:ext cx="54026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경남 함안군은 인근의 문화재를 상호 결합해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문화유적 탐방과 다양한 체험거리를 마련함으로써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무진정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 일대를 대표 체험 관광명소로 조성해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관광객을 적극 유치하고</a:t>
            </a:r>
            <a:r>
              <a:rPr lang="en-US" altLang="ko-KR" dirty="0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역사 문화 관광지로서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함안의 위상을 널리 알리겠다는 방침이다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</a:p>
          <a:p>
            <a:pPr algn="l"/>
            <a:endParaRPr lang="en-US" altLang="ko-KR" dirty="0">
              <a:solidFill>
                <a:srgbClr val="000000"/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pPr algn="l"/>
            <a:r>
              <a:rPr lang="ko-KR" altLang="en-US" b="1" i="0" dirty="0" err="1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함안낙화놀이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경남도 무형 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33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호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가 열리는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무진정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경남도 유형 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158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호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과 연못 일대의 풍광을 살리고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문화재 관람 기반 시설을 개선함과 동시에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주변의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함안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대산리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석조삼존상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보물 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71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호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)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성산산성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사적 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67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호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)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낙화놀이의 발원지인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괴항마을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과</a:t>
            </a:r>
            <a:br>
              <a:rPr lang="en-US" altLang="ko-KR" dirty="0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b="1" i="0" dirty="0" err="1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함안국밥촌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함안말이산고분군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사적 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515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호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)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등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다양한 역사 문화 자원을 하나로 엮는 관광 벨트화에 주안점을 두고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74233-3458-1CAD-DCD9-A77855B27682}"/>
              </a:ext>
            </a:extLst>
          </p:cNvPr>
          <p:cNvSpPr txBox="1"/>
          <p:nvPr/>
        </p:nvSpPr>
        <p:spPr>
          <a:xfrm>
            <a:off x="477520" y="5362507"/>
            <a:ext cx="5582653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1000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역사</a:t>
            </a:r>
            <a:r>
              <a:rPr lang="en-US" altLang="ko-KR" sz="1000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·</a:t>
            </a:r>
            <a:r>
              <a:rPr lang="ko-KR" altLang="en-US" sz="1000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문화</a:t>
            </a:r>
            <a:r>
              <a:rPr lang="en-US" altLang="ko-KR" sz="1000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·</a:t>
            </a:r>
            <a:r>
              <a:rPr lang="ko-KR" altLang="en-US" sz="1000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관광 벨트로 개발되는 함안군 </a:t>
            </a:r>
            <a:r>
              <a:rPr lang="ko-KR" altLang="en-US" sz="1000" i="0" dirty="0" err="1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무진정</a:t>
            </a:r>
            <a:r>
              <a:rPr lang="en-US" altLang="ko-KR" sz="1000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000" i="0" dirty="0" err="1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프레시안</a:t>
            </a:r>
            <a:r>
              <a:rPr lang="en-US" altLang="ko-KR" sz="1000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000" dirty="0" err="1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신윤성</a:t>
            </a:r>
            <a:r>
              <a:rPr lang="ko-KR" altLang="en-US" sz="100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 기자</a:t>
            </a:r>
            <a:r>
              <a:rPr lang="en-US" altLang="ko-KR" sz="100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2020.07.01.</a:t>
            </a:r>
            <a:endParaRPr lang="en-US" altLang="ko-KR" sz="10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r>
              <a:rPr lang="en-US" altLang="ko-KR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https://www.pressian.com/pages/articles/2020070121511674479</a:t>
            </a:r>
            <a:endParaRPr lang="ko-KR" altLang="en-US" sz="10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E32D4-7B1A-B3BE-4F6C-37033B1E088C}"/>
              </a:ext>
            </a:extLst>
          </p:cNvPr>
          <p:cNvSpPr txBox="1"/>
          <p:nvPr/>
        </p:nvSpPr>
        <p:spPr>
          <a:xfrm>
            <a:off x="477520" y="278618"/>
            <a:ext cx="4841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정보 수집 용이로 인한 관광 활성화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F6218-A792-A3A5-525F-4557BCF400F1}"/>
              </a:ext>
            </a:extLst>
          </p:cNvPr>
          <p:cNvSpPr txBox="1"/>
          <p:nvPr/>
        </p:nvSpPr>
        <p:spPr>
          <a:xfrm>
            <a:off x="1364716" y="6160493"/>
            <a:ext cx="9520997" cy="369332"/>
          </a:xfrm>
          <a:prstGeom prst="rect">
            <a:avLst/>
          </a:prstGeom>
          <a:noFill/>
          <a:ln w="19050">
            <a:solidFill>
              <a:srgbClr val="949494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함안이 가지고 있는 역사 문화 자원과 관광지를 쉽게 알리고 찾아볼 수 있을 것으로 기대한다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A31C61A-AFF6-CC1F-045C-87DEDD7A8C21}"/>
              </a:ext>
            </a:extLst>
          </p:cNvPr>
          <p:cNvSpPr/>
          <p:nvPr/>
        </p:nvSpPr>
        <p:spPr>
          <a:xfrm>
            <a:off x="584559" y="6091902"/>
            <a:ext cx="623402" cy="506514"/>
          </a:xfrm>
          <a:prstGeom prst="rightArrow">
            <a:avLst/>
          </a:prstGeom>
          <a:solidFill>
            <a:srgbClr val="949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442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F500E3-DD7C-9B59-6565-572408EFFFBD}"/>
              </a:ext>
            </a:extLst>
          </p:cNvPr>
          <p:cNvSpPr/>
          <p:nvPr/>
        </p:nvSpPr>
        <p:spPr>
          <a:xfrm>
            <a:off x="-1" y="-1"/>
            <a:ext cx="12192001" cy="1018903"/>
          </a:xfrm>
          <a:prstGeom prst="rect">
            <a:avLst/>
          </a:prstGeom>
          <a:solidFill>
            <a:srgbClr val="52525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BC20D4-2DAE-160B-FF17-7C3C5F0FC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48" y="1288869"/>
            <a:ext cx="4892956" cy="5244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502FC4-370B-8498-C827-73CD329BD6E6}"/>
              </a:ext>
            </a:extLst>
          </p:cNvPr>
          <p:cNvSpPr txBox="1"/>
          <p:nvPr/>
        </p:nvSpPr>
        <p:spPr>
          <a:xfrm>
            <a:off x="5586779" y="2259178"/>
            <a:ext cx="604787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17</a:t>
            </a:r>
            <a:r>
              <a:rPr lang="ko-KR" altLang="en-US" b="0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일 한국관광공사는 </a:t>
            </a:r>
            <a:r>
              <a:rPr lang="en-US" altLang="ko-KR" b="0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'</a:t>
            </a:r>
            <a:r>
              <a:rPr lang="ko-KR" altLang="en-US" b="0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스마트관광 경제적 파급효과</a:t>
            </a:r>
            <a:r>
              <a:rPr lang="en-US" altLang="ko-KR" b="0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' </a:t>
            </a:r>
            <a:r>
              <a:rPr lang="ko-KR" altLang="en-US" b="0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연구와 </a:t>
            </a:r>
            <a:r>
              <a:rPr lang="en-US" altLang="ko-KR" b="0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'</a:t>
            </a:r>
            <a:r>
              <a:rPr lang="ko-KR" altLang="en-US" b="0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스마트관광을 통한 수도권 관광객 이동 성향 조사</a:t>
            </a:r>
            <a:r>
              <a:rPr lang="en-US" altLang="ko-KR" b="0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'</a:t>
            </a:r>
            <a:r>
              <a:rPr lang="ko-KR" altLang="en-US" b="0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를 실시한 결과</a:t>
            </a:r>
            <a:r>
              <a:rPr lang="en-US" altLang="ko-KR" b="0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2000" b="1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스마트관광이 일반 관광보다 경제적 효과가 큰 것</a:t>
            </a:r>
            <a:r>
              <a:rPr lang="ko-KR" altLang="en-US" b="0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으로 나타났다고 밝혔다</a:t>
            </a:r>
            <a:r>
              <a:rPr lang="en-US" altLang="ko-KR" b="0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b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br>
              <a:rPr lang="ko-KR" altLang="en-US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b="0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관광 예산 투자할 경우</a:t>
            </a:r>
            <a:r>
              <a:rPr lang="en-US" altLang="ko-KR" b="0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</a:t>
            </a:r>
            <a:r>
              <a:rPr lang="ko-KR" altLang="en-US" b="0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lang="ko-KR" altLang="en-US" b="1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스마트관광의 경제효과</a:t>
            </a:r>
            <a:r>
              <a:rPr lang="ko-KR" altLang="en-US" b="0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는 </a:t>
            </a:r>
            <a:r>
              <a:rPr lang="en-US" altLang="ko-KR" b="0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8,850</a:t>
            </a:r>
            <a:r>
              <a:rPr lang="ko-KR" altLang="en-US" b="0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억 원으로 </a:t>
            </a:r>
            <a:r>
              <a:rPr lang="en-US" altLang="ko-KR" b="0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1,823</a:t>
            </a:r>
            <a:r>
              <a:rPr lang="ko-KR" altLang="en-US" b="0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억 원에 불과한 </a:t>
            </a:r>
            <a:r>
              <a:rPr lang="ko-KR" altLang="en-US" b="1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일반 관광보다 </a:t>
            </a:r>
            <a:r>
              <a:rPr lang="en-US" altLang="ko-KR" sz="2000" b="1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4</a:t>
            </a:r>
            <a:r>
              <a:rPr lang="ko-KR" altLang="en-US" sz="2000" b="1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배 이상</a:t>
            </a:r>
            <a:r>
              <a:rPr lang="ko-KR" altLang="en-US" b="1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의</a:t>
            </a:r>
            <a:br>
              <a:rPr lang="en-US" altLang="ko-KR" b="1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b="1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경제적 파급효과가 발생</a:t>
            </a:r>
            <a:r>
              <a:rPr lang="ko-KR" altLang="en-US" b="0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하는 것으로 분석됐다</a:t>
            </a:r>
            <a:r>
              <a:rPr lang="en-US" altLang="ko-KR" b="0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b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endParaRPr lang="en-US" altLang="ko-KR" sz="10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r>
              <a:rPr lang="ko-KR" altLang="en-US" b="0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스마트관광 서비스가 구현되는 지역은 일반 관광지보다 </a:t>
            </a:r>
            <a:br>
              <a:rPr lang="en-US" altLang="ko-KR" b="0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b="1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관광객 수도 약 </a:t>
            </a:r>
            <a:r>
              <a:rPr lang="en-US" altLang="ko-KR" sz="2000" b="1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1.9</a:t>
            </a:r>
            <a:r>
              <a:rPr lang="ko-KR" altLang="en-US" sz="2000" b="1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배 증가</a:t>
            </a:r>
            <a:r>
              <a:rPr lang="ko-KR" altLang="en-US" b="0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하는 것으로 나타났다</a:t>
            </a:r>
            <a:r>
              <a:rPr lang="en-US" altLang="ko-KR" b="0" i="0" dirty="0">
                <a:solidFill>
                  <a:srgbClr val="303038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1F3728-BA90-F5A9-A133-30341B582E32}"/>
              </a:ext>
            </a:extLst>
          </p:cNvPr>
          <p:cNvSpPr txBox="1"/>
          <p:nvPr/>
        </p:nvSpPr>
        <p:spPr>
          <a:xfrm>
            <a:off x="6938669" y="1100702"/>
            <a:ext cx="520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'</a:t>
            </a:r>
            <a:r>
              <a:rPr lang="ko-KR" altLang="en-US" sz="1000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스마트관광</a:t>
            </a:r>
            <a:r>
              <a:rPr lang="en-US" altLang="ko-KR" sz="1000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' </a:t>
            </a:r>
            <a:r>
              <a:rPr lang="ko-KR" altLang="en-US" sz="1000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경제적 파급효과는 얼마나 될까</a:t>
            </a:r>
            <a:r>
              <a:rPr lang="en-US" altLang="ko-KR" sz="1000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000" i="0" dirty="0" err="1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머니투데이</a:t>
            </a:r>
            <a:r>
              <a:rPr lang="en-US" altLang="ko-KR" sz="1000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</a:t>
            </a:r>
            <a:r>
              <a:rPr lang="ko-KR" altLang="en-US" sz="1000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lang="ko-KR" altLang="en-US" sz="1000" i="0" dirty="0" err="1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유승목</a:t>
            </a:r>
            <a:r>
              <a:rPr lang="ko-KR" altLang="en-US" sz="1000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 기자</a:t>
            </a:r>
            <a:r>
              <a:rPr lang="en-US" altLang="ko-KR" sz="1000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2019.12.17,</a:t>
            </a:r>
            <a:endParaRPr lang="ko-KR" altLang="en-US" sz="1000" i="0" dirty="0">
              <a:effectLst/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pPr algn="r"/>
            <a:r>
              <a:rPr lang="en-US" altLang="ko-KR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https://n.news.naver.com/mnews/article/008/0004325982?sid=103</a:t>
            </a:r>
            <a:endParaRPr lang="ko-KR" altLang="en-US" sz="10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4C2DF-73E9-32CE-B5DC-70C84C8A39EF}"/>
              </a:ext>
            </a:extLst>
          </p:cNvPr>
          <p:cNvSpPr txBox="1"/>
          <p:nvPr/>
        </p:nvSpPr>
        <p:spPr>
          <a:xfrm>
            <a:off x="477520" y="278618"/>
            <a:ext cx="4841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정보 수집 용이로 인한 관광 활성화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A3D75-12C6-5452-4D06-DF593285FAF0}"/>
              </a:ext>
            </a:extLst>
          </p:cNvPr>
          <p:cNvSpPr txBox="1"/>
          <p:nvPr/>
        </p:nvSpPr>
        <p:spPr>
          <a:xfrm>
            <a:off x="6432307" y="5839098"/>
            <a:ext cx="4392447" cy="646331"/>
          </a:xfrm>
          <a:prstGeom prst="rect">
            <a:avLst/>
          </a:prstGeom>
          <a:noFill/>
          <a:ln w="19050">
            <a:solidFill>
              <a:srgbClr val="949494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스마트 관광을 통해 함안의 관광객 유치가 용이해질 것으로 예상된다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038B358-5CD6-60FE-6EB1-63615064C5F6}"/>
              </a:ext>
            </a:extLst>
          </p:cNvPr>
          <p:cNvSpPr/>
          <p:nvPr/>
        </p:nvSpPr>
        <p:spPr>
          <a:xfrm>
            <a:off x="5669568" y="5909006"/>
            <a:ext cx="623402" cy="506514"/>
          </a:xfrm>
          <a:prstGeom prst="rightArrow">
            <a:avLst/>
          </a:prstGeom>
          <a:solidFill>
            <a:srgbClr val="949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200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F500E3-DD7C-9B59-6565-572408EFFFBD}"/>
              </a:ext>
            </a:extLst>
          </p:cNvPr>
          <p:cNvSpPr/>
          <p:nvPr/>
        </p:nvSpPr>
        <p:spPr>
          <a:xfrm>
            <a:off x="-1" y="-1"/>
            <a:ext cx="12192001" cy="1018903"/>
          </a:xfrm>
          <a:prstGeom prst="rect">
            <a:avLst/>
          </a:prstGeom>
          <a:solidFill>
            <a:srgbClr val="52525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3D39C8-F4C3-A122-59EB-AB89D55F3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35" y="1297520"/>
            <a:ext cx="5054313" cy="5281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4C246D-002D-F8CD-06D1-2AE7A8968674}"/>
              </a:ext>
            </a:extLst>
          </p:cNvPr>
          <p:cNvSpPr txBox="1"/>
          <p:nvPr/>
        </p:nvSpPr>
        <p:spPr>
          <a:xfrm>
            <a:off x="6095999" y="1969033"/>
            <a:ext cx="54428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함안군은 국토교통부에서 공모 선정된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en-US" altLang="ko-KR" sz="2000" b="1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`2022</a:t>
            </a:r>
            <a:r>
              <a:rPr lang="ko-KR" altLang="en-US" sz="2000" b="1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년 중소도시 스마트시티 조성 사업</a:t>
            </a:r>
            <a:r>
              <a:rPr lang="en-US" altLang="ko-KR" sz="2000" b="1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`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추진을 위해 스마트 솔루션의 시민 체감도 제고를 위한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en-US" altLang="ko-KR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`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함안군 중소도시 스마트시티 조성 사업 </a:t>
            </a:r>
            <a:r>
              <a:rPr lang="ko-KR" altLang="en-US" b="1" i="0" dirty="0" err="1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리빙랩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`</a:t>
            </a:r>
            <a:br>
              <a:rPr lang="en-US" altLang="ko-KR" b="1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b="1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군민참여단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을 다음 달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7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일까지 모집한다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b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endParaRPr lang="en-US" altLang="ko-KR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"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향후 스마트 솔루션의 지역 내 확산을 위해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지역</a:t>
            </a:r>
            <a:r>
              <a:rPr lang="en-US" altLang="ko-KR" dirty="0">
                <a:solidFill>
                  <a:srgbClr val="222222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군민의 참여를 통해 다양한 의견을 수렴해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함안군 특화 스마트 솔루션으로 확장성을 확보하는 것이 필요하다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＂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라며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"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이를 위해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리빙랩을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 통한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지역 군민과 협력해 지속 가능한 스마트 함안을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조성할 수 있도록 노력하겠다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＂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라고 말했다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endParaRPr lang="ko-KR" altLang="en-US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F3DDD0-4CB3-1C30-F267-C50FCF92F0B1}"/>
              </a:ext>
            </a:extLst>
          </p:cNvPr>
          <p:cNvSpPr txBox="1"/>
          <p:nvPr/>
        </p:nvSpPr>
        <p:spPr>
          <a:xfrm>
            <a:off x="477520" y="278618"/>
            <a:ext cx="4841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정보 수집 용이로 인한 관광 활성화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603D31-15FE-B6F8-0814-2CD4935FAB3D}"/>
              </a:ext>
            </a:extLst>
          </p:cNvPr>
          <p:cNvSpPr txBox="1"/>
          <p:nvPr/>
        </p:nvSpPr>
        <p:spPr>
          <a:xfrm>
            <a:off x="7243825" y="1072574"/>
            <a:ext cx="4728754" cy="461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함안군， 중소도시 스마트시티 조성 추진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경남매일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000" dirty="0" err="1">
                <a:solidFill>
                  <a:srgbClr val="77787B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음옥배</a:t>
            </a:r>
            <a:r>
              <a:rPr lang="ko-KR" altLang="en-US" sz="1000" dirty="0">
                <a:solidFill>
                  <a:srgbClr val="77787B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 기자</a:t>
            </a:r>
            <a:r>
              <a:rPr lang="en-US" altLang="ko-KR" sz="1000" dirty="0">
                <a:solidFill>
                  <a:srgbClr val="77787B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</a:t>
            </a:r>
            <a:r>
              <a:rPr lang="ko-KR" altLang="en-US" sz="1000" dirty="0">
                <a:solidFill>
                  <a:srgbClr val="77787B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lang="en-US" altLang="ko-KR" sz="1000" dirty="0">
                <a:solidFill>
                  <a:srgbClr val="77787B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2022.09.25.</a:t>
            </a:r>
            <a:endParaRPr lang="en-US" altLang="ko-KR" sz="1000" b="0" i="0" dirty="0">
              <a:solidFill>
                <a:srgbClr val="222222"/>
              </a:solidFill>
              <a:effectLst/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pPr marL="0" marR="0" indent="0" algn="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http://www.gnmaeil.com/news/articleView.html?idxno=504434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535B0-2584-9C15-86B3-18B963F622B2}"/>
              </a:ext>
            </a:extLst>
          </p:cNvPr>
          <p:cNvSpPr txBox="1"/>
          <p:nvPr/>
        </p:nvSpPr>
        <p:spPr>
          <a:xfrm>
            <a:off x="6841321" y="5850981"/>
            <a:ext cx="4580658" cy="646331"/>
          </a:xfrm>
          <a:prstGeom prst="rect">
            <a:avLst/>
          </a:prstGeom>
          <a:noFill/>
          <a:ln w="19050">
            <a:solidFill>
              <a:srgbClr val="949494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함안군의 스마트시티 조성 사업 관광 부문에 일조할 수 있을 것으로 기대한다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66A8A45-7E1D-7FEC-C520-BE6D10917647}"/>
              </a:ext>
            </a:extLst>
          </p:cNvPr>
          <p:cNvSpPr/>
          <p:nvPr/>
        </p:nvSpPr>
        <p:spPr>
          <a:xfrm>
            <a:off x="6095999" y="5909006"/>
            <a:ext cx="623402" cy="506514"/>
          </a:xfrm>
          <a:prstGeom prst="rightArrow">
            <a:avLst/>
          </a:prstGeom>
          <a:solidFill>
            <a:srgbClr val="949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748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9C484BC3-46AA-4D97-4647-2417708F33B9}"/>
              </a:ext>
            </a:extLst>
          </p:cNvPr>
          <p:cNvSpPr/>
          <p:nvPr/>
        </p:nvSpPr>
        <p:spPr>
          <a:xfrm>
            <a:off x="687453" y="3238499"/>
            <a:ext cx="3422990" cy="1813560"/>
          </a:xfrm>
          <a:prstGeom prst="wedgeRoundRectCallout">
            <a:avLst>
              <a:gd name="adj1" fmla="val 67319"/>
              <a:gd name="adj2" fmla="val 33135"/>
              <a:gd name="adj3" fmla="val 16667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05EF8FEE-494A-9062-C87B-302F81FC99ED}"/>
              </a:ext>
            </a:extLst>
          </p:cNvPr>
          <p:cNvSpPr/>
          <p:nvPr/>
        </p:nvSpPr>
        <p:spPr>
          <a:xfrm>
            <a:off x="4319455" y="1463039"/>
            <a:ext cx="3410832" cy="1663337"/>
          </a:xfrm>
          <a:prstGeom prst="wedgeRoundRectCallout">
            <a:avLst>
              <a:gd name="adj1" fmla="val 14642"/>
              <a:gd name="adj2" fmla="val 72944"/>
              <a:gd name="adj3" fmla="val 16667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41B671D1-381A-EAEA-D66D-59440B76DAE6}"/>
              </a:ext>
            </a:extLst>
          </p:cNvPr>
          <p:cNvSpPr/>
          <p:nvPr/>
        </p:nvSpPr>
        <p:spPr>
          <a:xfrm>
            <a:off x="7985760" y="3592761"/>
            <a:ext cx="3454088" cy="1768790"/>
          </a:xfrm>
          <a:prstGeom prst="wedgeRoundRectCallout">
            <a:avLst>
              <a:gd name="adj1" fmla="val -67278"/>
              <a:gd name="adj2" fmla="val 28770"/>
              <a:gd name="adj3" fmla="val 16667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F500E3-DD7C-9B59-6565-572408EFFFBD}"/>
              </a:ext>
            </a:extLst>
          </p:cNvPr>
          <p:cNvSpPr/>
          <p:nvPr/>
        </p:nvSpPr>
        <p:spPr>
          <a:xfrm>
            <a:off x="-1" y="-1"/>
            <a:ext cx="12192001" cy="1018903"/>
          </a:xfrm>
          <a:prstGeom prst="rect">
            <a:avLst/>
          </a:prstGeom>
          <a:solidFill>
            <a:srgbClr val="52525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A5255E-0912-BE76-1A29-1111E2511C8F}"/>
              </a:ext>
            </a:extLst>
          </p:cNvPr>
          <p:cNvSpPr txBox="1"/>
          <p:nvPr/>
        </p:nvSpPr>
        <p:spPr>
          <a:xfrm>
            <a:off x="4357422" y="1879208"/>
            <a:ext cx="3334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관광지 근처 맛있는 식당</a:t>
            </a:r>
            <a:r>
              <a:rPr lang="en-US" altLang="ko-KR" sz="16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,</a:t>
            </a:r>
            <a:br>
              <a:rPr lang="en-US" altLang="ko-KR" sz="1600" dirty="0">
                <a:latin typeface="THE정고딕140" panose="02020603020101020101" pitchFamily="18" charset="-127"/>
                <a:ea typeface="THE정고딕140" panose="02020603020101020101" pitchFamily="18" charset="-127"/>
              </a:rPr>
            </a:br>
            <a:r>
              <a:rPr lang="ko-KR" altLang="en-US" sz="16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예쁜 카페</a:t>
            </a:r>
            <a:r>
              <a:rPr lang="en-US" altLang="ko-KR" sz="16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, </a:t>
            </a:r>
            <a:r>
              <a:rPr lang="ko-KR" altLang="en-US" sz="16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현지인 맛집 등의</a:t>
            </a:r>
            <a:br>
              <a:rPr lang="en-US" altLang="ko-KR" sz="1600" dirty="0">
                <a:latin typeface="THE정고딕140" panose="02020603020101020101" pitchFamily="18" charset="-127"/>
                <a:ea typeface="THE정고딕140" panose="02020603020101020101" pitchFamily="18" charset="-127"/>
              </a:rPr>
            </a:br>
            <a:r>
              <a:rPr lang="ko-KR" altLang="en-US" sz="16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정보를 쉽게 찾을 수 있어서 좋아요</a:t>
            </a:r>
            <a:r>
              <a:rPr lang="en-US" altLang="ko-KR" sz="16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8F173A-EFCE-E513-DB26-129F1BE0BCC1}"/>
              </a:ext>
            </a:extLst>
          </p:cNvPr>
          <p:cNvSpPr txBox="1"/>
          <p:nvPr/>
        </p:nvSpPr>
        <p:spPr>
          <a:xfrm>
            <a:off x="813465" y="3729780"/>
            <a:ext cx="3170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함안의 관광지를 쉽게 볼 수 있고 관광 코스를 </a:t>
            </a:r>
            <a:r>
              <a:rPr lang="ko-KR" altLang="en-US" sz="1600" dirty="0" err="1">
                <a:latin typeface="THE정고딕140" panose="02020603020101020101" pitchFamily="18" charset="-127"/>
                <a:ea typeface="THE정고딕140" panose="02020603020101020101" pitchFamily="18" charset="-127"/>
              </a:rPr>
              <a:t>추천받을</a:t>
            </a:r>
            <a:r>
              <a:rPr lang="ko-KR" altLang="en-US" sz="16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 수 있어</a:t>
            </a:r>
            <a:br>
              <a:rPr lang="en-US" altLang="ko-KR" sz="1600" dirty="0">
                <a:latin typeface="THE정고딕140" panose="02020603020101020101" pitchFamily="18" charset="-127"/>
                <a:ea typeface="THE정고딕140" panose="02020603020101020101" pitchFamily="18" charset="-127"/>
              </a:rPr>
            </a:br>
            <a:r>
              <a:rPr lang="ko-KR" altLang="en-US" sz="16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여행 계획을 세우는 데 용이해요</a:t>
            </a:r>
            <a:r>
              <a:rPr lang="en-US" altLang="ko-KR" sz="16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.</a:t>
            </a:r>
            <a:endParaRPr lang="ko-KR" altLang="en-US" sz="1600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DC9DD9-4AA5-F5A2-05A4-5E18E4377E82}"/>
              </a:ext>
            </a:extLst>
          </p:cNvPr>
          <p:cNvSpPr txBox="1"/>
          <p:nvPr/>
        </p:nvSpPr>
        <p:spPr>
          <a:xfrm>
            <a:off x="8096225" y="3938547"/>
            <a:ext cx="32331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관광지 위치가 지도와 함께</a:t>
            </a:r>
            <a:br>
              <a:rPr lang="en-US" altLang="ko-KR" sz="1600" dirty="0">
                <a:latin typeface="THE정고딕140" panose="02020603020101020101" pitchFamily="18" charset="-127"/>
                <a:ea typeface="THE정고딕140" panose="02020603020101020101" pitchFamily="18" charset="-127"/>
              </a:rPr>
            </a:br>
            <a:r>
              <a:rPr lang="ko-KR" altLang="en-US" sz="16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표시되어 있어서 관광지의 위치를 한눈에 파악할 수 있다는 점이</a:t>
            </a:r>
            <a:br>
              <a:rPr lang="en-US" altLang="ko-KR" sz="1600" dirty="0">
                <a:latin typeface="THE정고딕140" panose="02020603020101020101" pitchFamily="18" charset="-127"/>
                <a:ea typeface="THE정고딕140" panose="02020603020101020101" pitchFamily="18" charset="-127"/>
              </a:rPr>
            </a:br>
            <a:r>
              <a:rPr lang="ko-KR" altLang="en-US" sz="16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편리해요</a:t>
            </a:r>
            <a:r>
              <a:rPr lang="en-US" altLang="ko-KR" sz="16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.</a:t>
            </a:r>
            <a:endParaRPr lang="ko-KR" altLang="en-US" sz="1600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1BF602-962B-7C8B-8DFD-C75A0140E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8" t="443" r="18565" b="18920"/>
          <a:stretch/>
        </p:blipFill>
        <p:spPr>
          <a:xfrm>
            <a:off x="4930527" y="3607136"/>
            <a:ext cx="2330945" cy="29260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612356-3024-C809-7E49-6EE1DF9A563B}"/>
              </a:ext>
            </a:extLst>
          </p:cNvPr>
          <p:cNvSpPr txBox="1"/>
          <p:nvPr/>
        </p:nvSpPr>
        <p:spPr>
          <a:xfrm>
            <a:off x="477520" y="278618"/>
            <a:ext cx="4453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다양한 활용 범위 </a:t>
            </a:r>
            <a:r>
              <a:rPr lang="en-US" altLang="ko-KR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(</a:t>
            </a:r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관광객 대상</a:t>
            </a:r>
            <a:r>
              <a:rPr lang="en-US" altLang="ko-KR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)</a:t>
            </a:r>
            <a:endParaRPr lang="ko-KR" altLang="en-US" sz="2400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7311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CF41F771-F942-A133-AD4D-2FE78E146722}"/>
              </a:ext>
            </a:extLst>
          </p:cNvPr>
          <p:cNvSpPr/>
          <p:nvPr/>
        </p:nvSpPr>
        <p:spPr>
          <a:xfrm>
            <a:off x="8317142" y="2314413"/>
            <a:ext cx="3112123" cy="2132381"/>
          </a:xfrm>
          <a:prstGeom prst="wedgeEllipseCallout">
            <a:avLst>
              <a:gd name="adj1" fmla="val -54804"/>
              <a:gd name="adj2" fmla="val 4294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3AC3BF9F-B304-0AD3-6197-09E91E37C929}"/>
              </a:ext>
            </a:extLst>
          </p:cNvPr>
          <p:cNvSpPr/>
          <p:nvPr/>
        </p:nvSpPr>
        <p:spPr>
          <a:xfrm>
            <a:off x="4618084" y="1345371"/>
            <a:ext cx="2917372" cy="1998941"/>
          </a:xfrm>
          <a:prstGeom prst="wedgeEllipseCallout">
            <a:avLst>
              <a:gd name="adj1" fmla="val -6391"/>
              <a:gd name="adj2" fmla="val 5838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0A285004-DB6F-E18E-326B-25347ED97A59}"/>
              </a:ext>
            </a:extLst>
          </p:cNvPr>
          <p:cNvSpPr/>
          <p:nvPr/>
        </p:nvSpPr>
        <p:spPr>
          <a:xfrm>
            <a:off x="621470" y="2713446"/>
            <a:ext cx="3253385" cy="2229172"/>
          </a:xfrm>
          <a:prstGeom prst="wedgeEllipseCallout">
            <a:avLst>
              <a:gd name="adj1" fmla="val 58159"/>
              <a:gd name="adj2" fmla="val 5027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F500E3-DD7C-9B59-6565-572408EFFFBD}"/>
              </a:ext>
            </a:extLst>
          </p:cNvPr>
          <p:cNvSpPr/>
          <p:nvPr/>
        </p:nvSpPr>
        <p:spPr>
          <a:xfrm>
            <a:off x="-1" y="-1"/>
            <a:ext cx="12192001" cy="1018903"/>
          </a:xfrm>
          <a:prstGeom prst="rect">
            <a:avLst/>
          </a:prstGeom>
          <a:solidFill>
            <a:srgbClr val="52525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CAC482-4F9A-E8B7-F564-90ADC17CED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t="3709" r="10396" b="26615"/>
          <a:stretch/>
        </p:blipFill>
        <p:spPr>
          <a:xfrm>
            <a:off x="4450079" y="3622931"/>
            <a:ext cx="3291839" cy="2910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23CE65-16BE-2F6C-A66B-B03410E8433A}"/>
              </a:ext>
            </a:extLst>
          </p:cNvPr>
          <p:cNvSpPr txBox="1"/>
          <p:nvPr/>
        </p:nvSpPr>
        <p:spPr>
          <a:xfrm>
            <a:off x="714548" y="3289423"/>
            <a:ext cx="29538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공공시설 운영시간</a:t>
            </a:r>
            <a:br>
              <a:rPr lang="en-US" altLang="ko-KR" sz="16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버스 노선도</a:t>
            </a:r>
            <a:r>
              <a:rPr lang="en-US" altLang="ko-KR" sz="16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및 배차시간 등 주민들의 실생활에 필요한</a:t>
            </a:r>
            <a:br>
              <a:rPr lang="en-US" altLang="ko-KR" sz="16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정보를 쉽게 확인할 수 있어요</a:t>
            </a:r>
            <a:endParaRPr lang="en-US" altLang="ko-KR" sz="1600" dirty="0">
              <a:solidFill>
                <a:schemeClr val="bg1"/>
              </a:solidFill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9ECE46-A887-A8C0-67A9-1803EC124240}"/>
              </a:ext>
            </a:extLst>
          </p:cNvPr>
          <p:cNvSpPr txBox="1"/>
          <p:nvPr/>
        </p:nvSpPr>
        <p:spPr>
          <a:xfrm>
            <a:off x="4671917" y="1924233"/>
            <a:ext cx="2809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지역 행사</a:t>
            </a:r>
            <a:r>
              <a:rPr lang="en-US" altLang="ko-KR" sz="16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지역 축제 등</a:t>
            </a:r>
            <a:br>
              <a:rPr lang="en-US" altLang="ko-KR" sz="16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주민들도 즐길 수 있는</a:t>
            </a:r>
            <a:br>
              <a:rPr lang="en-US" altLang="ko-KR" sz="16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정보를 제공해요</a:t>
            </a:r>
            <a:r>
              <a:rPr lang="en-US" altLang="ko-KR" sz="16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3632AC-D582-1F21-3A2A-BC08894E5AE5}"/>
              </a:ext>
            </a:extLst>
          </p:cNvPr>
          <p:cNvSpPr txBox="1"/>
          <p:nvPr/>
        </p:nvSpPr>
        <p:spPr>
          <a:xfrm>
            <a:off x="8485147" y="2890391"/>
            <a:ext cx="2827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지역 주민 할인</a:t>
            </a:r>
            <a:r>
              <a:rPr lang="en-US" altLang="ko-KR" sz="16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이용권 할인</a:t>
            </a:r>
            <a:r>
              <a:rPr lang="en-US" altLang="ko-KR" sz="16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이벤트 등 주민 혜택을</a:t>
            </a:r>
            <a:br>
              <a:rPr lang="en-US" altLang="ko-KR" sz="16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부여하여 지역민들도 관광을 즐길 수 있어요</a:t>
            </a:r>
            <a:r>
              <a:rPr lang="en-US" altLang="ko-KR" sz="1600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5F635B-237E-0E94-83F3-BEA4DB0D1874}"/>
              </a:ext>
            </a:extLst>
          </p:cNvPr>
          <p:cNvSpPr txBox="1"/>
          <p:nvPr/>
        </p:nvSpPr>
        <p:spPr>
          <a:xfrm>
            <a:off x="477521" y="278618"/>
            <a:ext cx="4738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다양한 활용 범위 </a:t>
            </a:r>
            <a:r>
              <a:rPr lang="en-US" altLang="ko-KR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(</a:t>
            </a:r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지역 주민 대상</a:t>
            </a:r>
            <a:r>
              <a:rPr lang="en-US" altLang="ko-KR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)</a:t>
            </a:r>
            <a:endParaRPr lang="ko-KR" altLang="en-US" sz="2400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878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79E79C-5956-B5A8-01A6-4FFDD0851F62}"/>
              </a:ext>
            </a:extLst>
          </p:cNvPr>
          <p:cNvSpPr/>
          <p:nvPr/>
        </p:nvSpPr>
        <p:spPr>
          <a:xfrm rot="5400000">
            <a:off x="5586549" y="-5586549"/>
            <a:ext cx="1018902" cy="12192000"/>
          </a:xfrm>
          <a:prstGeom prst="rect">
            <a:avLst/>
          </a:prstGeom>
          <a:solidFill>
            <a:srgbClr val="52525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65D9054-0405-B3F3-3016-F482C088D255}"/>
              </a:ext>
            </a:extLst>
          </p:cNvPr>
          <p:cNvSpPr/>
          <p:nvPr/>
        </p:nvSpPr>
        <p:spPr>
          <a:xfrm>
            <a:off x="1681657" y="1629755"/>
            <a:ext cx="6947636" cy="1582011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40DCA33-CD58-2903-745C-8CDF7FBE235C}"/>
              </a:ext>
            </a:extLst>
          </p:cNvPr>
          <p:cNvSpPr/>
          <p:nvPr/>
        </p:nvSpPr>
        <p:spPr>
          <a:xfrm>
            <a:off x="3190490" y="4234260"/>
            <a:ext cx="6947636" cy="1582011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1086EB-365D-BF58-0D29-E9DA232FD155}"/>
              </a:ext>
            </a:extLst>
          </p:cNvPr>
          <p:cNvSpPr txBox="1"/>
          <p:nvPr/>
        </p:nvSpPr>
        <p:spPr>
          <a:xfrm>
            <a:off x="3522025" y="4609766"/>
            <a:ext cx="6284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기존의 계절별 관광지 코스 추천 이외에도</a:t>
            </a:r>
            <a:b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더욱 </a:t>
            </a:r>
            <a:r>
              <a:rPr lang="ko-KR" altLang="en-US" sz="16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다양한 범위의 관광지 추천 코스를 제공</a:t>
            </a: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할 수 있다</a:t>
            </a:r>
            <a: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b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(</a:t>
            </a: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뚜벅이</a:t>
            </a:r>
            <a: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/</a:t>
            </a: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자전거 여행</a:t>
            </a:r>
            <a: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역사 여행</a:t>
            </a:r>
            <a: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가족</a:t>
            </a:r>
            <a: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/</a:t>
            </a: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연인</a:t>
            </a:r>
            <a: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/</a:t>
            </a: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친구와 함께하는 여행 등</a:t>
            </a:r>
            <a: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901DAD-82EB-FCAA-9E84-E2E39D08A4C9}"/>
              </a:ext>
            </a:extLst>
          </p:cNvPr>
          <p:cNvSpPr txBox="1"/>
          <p:nvPr/>
        </p:nvSpPr>
        <p:spPr>
          <a:xfrm>
            <a:off x="1910629" y="2005261"/>
            <a:ext cx="6571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기존의 </a:t>
            </a:r>
            <a:r>
              <a:rPr lang="ko-KR" altLang="en-US" sz="16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기능 혹은 내용 </a:t>
            </a:r>
            <a:r>
              <a:rPr lang="ko-KR" altLang="en-US" sz="1600" b="1" dirty="0" err="1">
                <a:latin typeface="THE정고딕110" panose="02020603020101020101" pitchFamily="18" charset="-127"/>
                <a:ea typeface="THE정고딕110" panose="02020603020101020101" pitchFamily="18" charset="-127"/>
              </a:rPr>
              <a:t>수정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ko-KR" altLang="en-US" sz="1600" b="1" dirty="0" err="1">
                <a:latin typeface="THE정고딕110" panose="02020603020101020101" pitchFamily="18" charset="-127"/>
                <a:ea typeface="THE정고딕110" panose="02020603020101020101" pitchFamily="18" charset="-127"/>
              </a:rPr>
              <a:t>보완</a:t>
            </a:r>
            <a:r>
              <a:rPr lang="en-US" altLang="ko-KR" sz="16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6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새로운 기능 개발</a:t>
            </a: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이 자유로워</a:t>
            </a:r>
            <a:b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관광지</a:t>
            </a:r>
            <a: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맛집</a:t>
            </a:r>
            <a: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카페 등의 정보는 물론 행사</a:t>
            </a:r>
            <a: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일정</a:t>
            </a:r>
            <a: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할인 행사</a:t>
            </a:r>
            <a: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지역 축제 등</a:t>
            </a:r>
            <a:b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더욱 폭넓고 다양한 정보를 제공하는 기능을 언제든 추가할 수 있다</a:t>
            </a:r>
            <a: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1766C-F197-CE80-CA50-7C3ACAFEE4A5}"/>
              </a:ext>
            </a:extLst>
          </p:cNvPr>
          <p:cNvSpPr txBox="1"/>
          <p:nvPr/>
        </p:nvSpPr>
        <p:spPr>
          <a:xfrm>
            <a:off x="477521" y="278618"/>
            <a:ext cx="2790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무한한 발전 가능성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F7BAD75-C0F3-876E-9FAC-CDA4A24090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0" t="12764" r="20798" b="31668"/>
          <a:stretch/>
        </p:blipFill>
        <p:spPr>
          <a:xfrm>
            <a:off x="8919225" y="1420026"/>
            <a:ext cx="2429693" cy="2229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F42BB6F-6834-8C02-7D8B-3D10A81E6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4" t="3608" r="22005" b="24455"/>
          <a:stretch/>
        </p:blipFill>
        <p:spPr>
          <a:xfrm>
            <a:off x="981590" y="3870311"/>
            <a:ext cx="1979998" cy="24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05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DFAE257-F8C1-A230-A008-8493B139EF94}"/>
              </a:ext>
            </a:extLst>
          </p:cNvPr>
          <p:cNvSpPr/>
          <p:nvPr/>
        </p:nvSpPr>
        <p:spPr>
          <a:xfrm>
            <a:off x="1431925" y="4376057"/>
            <a:ext cx="7277754" cy="1582011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EDF0154-6243-85B5-8B1D-A4D70EADBBB6}"/>
              </a:ext>
            </a:extLst>
          </p:cNvPr>
          <p:cNvSpPr/>
          <p:nvPr/>
        </p:nvSpPr>
        <p:spPr>
          <a:xfrm>
            <a:off x="3015656" y="1745036"/>
            <a:ext cx="7277754" cy="1582011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1086EB-365D-BF58-0D29-E9DA232FD155}"/>
              </a:ext>
            </a:extLst>
          </p:cNvPr>
          <p:cNvSpPr txBox="1"/>
          <p:nvPr/>
        </p:nvSpPr>
        <p:spPr>
          <a:xfrm>
            <a:off x="1431925" y="4890047"/>
            <a:ext cx="7277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AI</a:t>
            </a:r>
            <a:r>
              <a:rPr lang="ko-KR" altLang="en-US" sz="16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를 이용</a:t>
            </a: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하여 이용자의 </a:t>
            </a:r>
            <a:r>
              <a:rPr lang="ko-KR" altLang="en-US" sz="16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검색 기록이나 관심 여행지</a:t>
            </a:r>
            <a:r>
              <a:rPr lang="en-US" altLang="ko-KR" sz="16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6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방문 여행지 등을 분석</a:t>
            </a: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하고</a:t>
            </a:r>
            <a: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이를 바탕으로 이용자 </a:t>
            </a:r>
            <a:r>
              <a:rPr lang="ko-KR" altLang="en-US" sz="16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맞춤 관광지 및 관광 코스 추천</a:t>
            </a: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을 할 수 있다</a:t>
            </a:r>
            <a: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79E79C-5956-B5A8-01A6-4FFDD0851F62}"/>
              </a:ext>
            </a:extLst>
          </p:cNvPr>
          <p:cNvSpPr/>
          <p:nvPr/>
        </p:nvSpPr>
        <p:spPr>
          <a:xfrm rot="5400000">
            <a:off x="5586549" y="-5586549"/>
            <a:ext cx="1018902" cy="12192000"/>
          </a:xfrm>
          <a:prstGeom prst="rect">
            <a:avLst/>
          </a:prstGeom>
          <a:solidFill>
            <a:srgbClr val="52525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E19D6-2CED-5115-AB75-5ED58E861C15}"/>
              </a:ext>
            </a:extLst>
          </p:cNvPr>
          <p:cNvSpPr txBox="1"/>
          <p:nvPr/>
        </p:nvSpPr>
        <p:spPr>
          <a:xfrm>
            <a:off x="3463262" y="2120542"/>
            <a:ext cx="6382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기존의 홈페이지는 모바일에 최적화된 웹사이트 형식이지만</a:t>
            </a:r>
            <a: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</a:t>
            </a:r>
            <a:b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</a:b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해당 기능을</a:t>
            </a:r>
            <a: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활용하면 </a:t>
            </a:r>
            <a:r>
              <a:rPr lang="ko-KR" altLang="en-US" sz="16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함안군 관광 앱 제작 또한 가능</a:t>
            </a:r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하다는 점에서</a:t>
            </a:r>
            <a:endParaRPr lang="en-US" altLang="ko-KR" sz="16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r>
              <a:rPr lang="ko-KR" altLang="en-US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이용자들이 더욱 편리하게 사용할 수 있게 발전할 수 있다</a:t>
            </a:r>
            <a:r>
              <a:rPr lang="en-US" altLang="ko-KR" sz="16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endParaRPr lang="ko-KR" altLang="en-US" sz="16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AEA1C6-C949-84DB-5E67-514D7F0764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1" t="-1" r="12193" b="21970"/>
          <a:stretch/>
        </p:blipFill>
        <p:spPr>
          <a:xfrm>
            <a:off x="9048206" y="4053181"/>
            <a:ext cx="2090056" cy="21496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4EF4D1-EE86-ABBB-F383-76477329D4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7" t="-325" r="23098" b="20215"/>
          <a:stretch/>
        </p:blipFill>
        <p:spPr>
          <a:xfrm>
            <a:off x="1163703" y="1383178"/>
            <a:ext cx="1549295" cy="22667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C21482-C69B-4EF9-1393-4D969BBC4555}"/>
              </a:ext>
            </a:extLst>
          </p:cNvPr>
          <p:cNvSpPr txBox="1"/>
          <p:nvPr/>
        </p:nvSpPr>
        <p:spPr>
          <a:xfrm>
            <a:off x="477521" y="278618"/>
            <a:ext cx="2790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무한한 발전 가능성</a:t>
            </a:r>
          </a:p>
        </p:txBody>
      </p:sp>
    </p:spTree>
    <p:extLst>
      <p:ext uri="{BB962C8B-B14F-4D97-AF65-F5344CB8AC3E}">
        <p14:creationId xmlns:p14="http://schemas.microsoft.com/office/powerpoint/2010/main" val="440061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63BAC140-E68F-F581-FEE5-15C2D2359292}"/>
              </a:ext>
            </a:extLst>
          </p:cNvPr>
          <p:cNvSpPr/>
          <p:nvPr/>
        </p:nvSpPr>
        <p:spPr>
          <a:xfrm rot="5400000">
            <a:off x="5807244" y="-5807242"/>
            <a:ext cx="577514" cy="12192002"/>
          </a:xfrm>
          <a:prstGeom prst="parallelogram">
            <a:avLst>
              <a:gd name="adj" fmla="val 0"/>
            </a:avLst>
          </a:prstGeom>
          <a:solidFill>
            <a:srgbClr val="E06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7062941-8A43-34EF-C5E5-B50B4D7E4A2C}"/>
              </a:ext>
            </a:extLst>
          </p:cNvPr>
          <p:cNvSpPr/>
          <p:nvPr/>
        </p:nvSpPr>
        <p:spPr>
          <a:xfrm flipH="1">
            <a:off x="-1" y="0"/>
            <a:ext cx="577515" cy="6858000"/>
          </a:xfrm>
          <a:prstGeom prst="parallelogram">
            <a:avLst>
              <a:gd name="adj" fmla="val 0"/>
            </a:avLst>
          </a:prstGeom>
          <a:solidFill>
            <a:srgbClr val="F2B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C2D3AE5-F5D3-03C6-60F9-1EA5E17D16BE}"/>
              </a:ext>
            </a:extLst>
          </p:cNvPr>
          <p:cNvSpPr/>
          <p:nvPr/>
        </p:nvSpPr>
        <p:spPr>
          <a:xfrm rot="5400000">
            <a:off x="5807240" y="489283"/>
            <a:ext cx="577517" cy="12192002"/>
          </a:xfrm>
          <a:prstGeom prst="parallelogram">
            <a:avLst>
              <a:gd name="adj" fmla="val 0"/>
            </a:avLst>
          </a:prstGeom>
          <a:solidFill>
            <a:srgbClr val="6EA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B3C1AB35-428C-3F29-59EE-FA905457C850}"/>
              </a:ext>
            </a:extLst>
          </p:cNvPr>
          <p:cNvSpPr/>
          <p:nvPr/>
        </p:nvSpPr>
        <p:spPr>
          <a:xfrm flipH="1">
            <a:off x="11614482" y="577516"/>
            <a:ext cx="577517" cy="6280482"/>
          </a:xfrm>
          <a:prstGeom prst="parallelogram">
            <a:avLst>
              <a:gd name="adj" fmla="val 0"/>
            </a:avLst>
          </a:prstGeom>
          <a:solidFill>
            <a:srgbClr val="449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EC49C7-F749-CEF6-136C-A4EDDD7437E2}"/>
              </a:ext>
            </a:extLst>
          </p:cNvPr>
          <p:cNvSpPr txBox="1"/>
          <p:nvPr/>
        </p:nvSpPr>
        <p:spPr>
          <a:xfrm>
            <a:off x="843281" y="792425"/>
            <a:ext cx="152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참고 자료</a:t>
            </a:r>
            <a:endParaRPr lang="en-US" altLang="ko-KR" sz="2400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3EB3C7-DC6E-9D46-33CF-F768B980E818}"/>
              </a:ext>
            </a:extLst>
          </p:cNvPr>
          <p:cNvSpPr txBox="1"/>
          <p:nvPr/>
        </p:nvSpPr>
        <p:spPr>
          <a:xfrm>
            <a:off x="984059" y="1296331"/>
            <a:ext cx="10630410" cy="202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spc="0" dirty="0">
                <a:effectLst/>
                <a:latin typeface="THE정고딕140" panose="02020603020101020101" pitchFamily="18" charset="-127"/>
                <a:ea typeface="THE정고딕140" panose="02020603020101020101" pitchFamily="18" charset="-127"/>
              </a:rPr>
              <a:t>기사</a:t>
            </a:r>
            <a:endParaRPr lang="en-US" altLang="ko-KR" sz="1600" b="1" kern="0" spc="0" dirty="0">
              <a:effectLst/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국내 스마트관광도시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6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곳은 어디일까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?,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GCTN.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가평문화관광신문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2022.03.08., http://www.gctn.kr/4257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국민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95%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가 스마트폰 사용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…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보급률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1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위 국가는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?,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 KBS NEWS,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고영태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 기자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, 2019.02.11,,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https://news.kbs.co.kr/news/view.do?ncd=4135732</a:t>
            </a:r>
          </a:p>
          <a:p>
            <a:pPr>
              <a:defRPr/>
            </a:pPr>
            <a:r>
              <a:rPr lang="ko-KR" altLang="en-US" sz="1000" b="1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코로나</a:t>
            </a:r>
            <a:r>
              <a:rPr lang="en-US" altLang="ko-KR" sz="1000" b="1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19·OTT </a:t>
            </a:r>
            <a:r>
              <a:rPr lang="ko-KR" altLang="en-US" sz="1000" b="1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확산에</a:t>
            </a:r>
            <a:r>
              <a:rPr lang="en-US" altLang="ko-KR" sz="1000" b="1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…</a:t>
            </a:r>
            <a:r>
              <a:rPr lang="ko-KR" altLang="en-US" sz="1000" b="1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스마트폰 의존도 증가</a:t>
            </a:r>
            <a:r>
              <a:rPr lang="en-US" altLang="ko-KR" sz="1000" b="1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</a:t>
            </a:r>
            <a:r>
              <a:rPr lang="ko-KR" altLang="en-US" sz="1000" b="0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 아이뉴스</a:t>
            </a:r>
            <a:r>
              <a:rPr lang="en-US" altLang="ko-KR" sz="1000" b="0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24, </a:t>
            </a:r>
            <a:r>
              <a:rPr lang="ko-KR" altLang="en-US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심지혜 기자</a:t>
            </a:r>
            <a:r>
              <a:rPr lang="en-US" altLang="ko-KR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</a:t>
            </a:r>
            <a:r>
              <a:rPr lang="ko-KR" altLang="en-US" sz="1000" b="0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lang="en-US" altLang="ko-KR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2022.03.24,, </a:t>
            </a:r>
            <a:r>
              <a:rPr lang="en-US" altLang="ko-KR" sz="1000" kern="0" spc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https://www.inews24.com/view/1463389</a:t>
            </a:r>
          </a:p>
          <a:p>
            <a:pPr>
              <a:defRPr/>
            </a:pPr>
            <a:r>
              <a:rPr lang="en-US" altLang="ko-KR" sz="1000" b="1" kern="0" spc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"</a:t>
            </a:r>
            <a:r>
              <a:rPr lang="ko-KR" altLang="en-US" sz="1000" b="1" kern="0" spc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스마트관광은 우리의 일상이 될 것입니다</a:t>
            </a:r>
            <a:r>
              <a:rPr lang="en-US" altLang="ko-KR" sz="1000" b="1" kern="0" spc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"</a:t>
            </a:r>
            <a:r>
              <a:rPr lang="en-US" altLang="ko-KR" sz="1000" kern="0" spc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000" kern="0" spc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오마이뉴스</a:t>
            </a:r>
            <a:r>
              <a:rPr lang="en-US" altLang="ko-KR" sz="1000" kern="0" spc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000" kern="0" spc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최정미 기자</a:t>
            </a:r>
            <a:r>
              <a:rPr lang="en-US" altLang="ko-KR" sz="1000" kern="0" spc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2021.06.23, http://www.ohmynews.com/NWS_Web/View/at_pg.aspx?CNTN_CD=A0002753162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5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월 한국 찾은 외국인 관광객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149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만명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...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중국이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50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만명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35%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급증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조선일보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심영주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 기자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</a:rPr>
              <a:t>, 2019.06.24., https://www.chosun.com/site/data/html_dir/2019/06/24/2019062401863.html</a:t>
            </a:r>
          </a:p>
          <a:p>
            <a:pPr algn="l"/>
            <a:r>
              <a:rPr lang="ko-KR" altLang="en-US" sz="1000" b="1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올해 방한 외국인 관광객 </a:t>
            </a:r>
            <a:r>
              <a:rPr lang="en-US" altLang="ko-KR" sz="1000" b="1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1</a:t>
            </a:r>
            <a:r>
              <a:rPr lang="ko-KR" altLang="en-US" sz="1000" b="1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천</a:t>
            </a:r>
            <a:r>
              <a:rPr lang="en-US" altLang="ko-KR" sz="1000" b="1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700</a:t>
            </a:r>
            <a:r>
              <a:rPr lang="ko-KR" altLang="en-US" sz="1000" b="1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만명 넘어</a:t>
            </a:r>
            <a:r>
              <a:rPr lang="en-US" altLang="ko-KR" sz="1000" b="1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…1</a:t>
            </a:r>
            <a:r>
              <a:rPr lang="ko-KR" altLang="en-US" sz="1000" b="1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시간당 </a:t>
            </a:r>
            <a:r>
              <a:rPr lang="en-US" altLang="ko-KR" sz="1000" b="1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2</a:t>
            </a:r>
            <a:r>
              <a:rPr lang="ko-KR" altLang="en-US" sz="1000" b="1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천명 육박</a:t>
            </a:r>
            <a:r>
              <a:rPr lang="en-US" altLang="ko-KR" sz="1000" b="1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(</a:t>
            </a:r>
            <a:r>
              <a:rPr lang="ko-KR" altLang="en-US" sz="1000" b="1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종합</a:t>
            </a:r>
            <a:r>
              <a:rPr lang="en-US" altLang="ko-KR" sz="100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), </a:t>
            </a:r>
            <a:r>
              <a:rPr lang="ko-KR" altLang="en-US" sz="100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연합뉴스</a:t>
            </a:r>
            <a:r>
              <a:rPr lang="en-US" altLang="ko-KR" sz="100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000" i="0" dirty="0" err="1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장예진</a:t>
            </a:r>
            <a:r>
              <a:rPr lang="ko-KR" altLang="en-US" sz="100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 기자</a:t>
            </a:r>
            <a:r>
              <a:rPr lang="en-US" altLang="ko-KR" sz="1000" i="0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en-US" altLang="ko-KR" sz="1000" b="0" i="0" dirty="0">
                <a:solidFill>
                  <a:srgbClr val="63636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2016.12.26., https://m.yna.co.kr/amp/view/AKR20161226104151030</a:t>
            </a:r>
          </a:p>
          <a:p>
            <a:r>
              <a:rPr lang="en-US" altLang="ko-KR" sz="1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'</a:t>
            </a:r>
            <a:r>
              <a:rPr lang="ko-KR" altLang="en-US" sz="1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충북 제천시</a:t>
            </a:r>
            <a:r>
              <a:rPr lang="en-US" altLang="ko-KR" sz="1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바르고 쉬운 공공언어 사용 추진</a:t>
            </a:r>
            <a:r>
              <a:rPr lang="en-US" altLang="ko-KR" sz="1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'</a:t>
            </a:r>
            <a:r>
              <a:rPr lang="en-US" altLang="ko-KR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청주일보</a:t>
            </a:r>
            <a:r>
              <a:rPr lang="en-US" altLang="ko-KR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000" dirty="0" err="1">
                <a:latin typeface="THE정고딕110" panose="02020603020101020101" pitchFamily="18" charset="-127"/>
                <a:ea typeface="THE정고딕110" panose="02020603020101020101" pitchFamily="18" charset="-127"/>
              </a:rPr>
              <a:t>박창서</a:t>
            </a:r>
            <a:r>
              <a:rPr lang="ko-KR" altLang="en-US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 기자</a:t>
            </a:r>
            <a:r>
              <a:rPr lang="en-US" altLang="ko-KR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 2021.11.23., http://www.cj-ilbo.com/news/articleView.html?idxno=1068413 </a:t>
            </a:r>
            <a:r>
              <a:rPr lang="en-US" altLang="ko-KR" sz="8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(</a:t>
            </a:r>
            <a:r>
              <a:rPr lang="ko-KR" altLang="en-US" sz="8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공공언어 사진 사용</a:t>
            </a:r>
            <a:r>
              <a:rPr lang="en-US" altLang="ko-KR" sz="8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)</a:t>
            </a:r>
            <a:endParaRPr lang="en-US" altLang="ko-KR" sz="800" b="1" i="0" dirty="0">
              <a:effectLst/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r>
              <a:rPr lang="ko-KR" altLang="en-US" sz="1000" b="1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역사</a:t>
            </a:r>
            <a:r>
              <a:rPr lang="en-US" altLang="ko-KR" sz="1000" b="1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·</a:t>
            </a:r>
            <a:r>
              <a:rPr lang="ko-KR" altLang="en-US" sz="1000" b="1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문화</a:t>
            </a:r>
            <a:r>
              <a:rPr lang="en-US" altLang="ko-KR" sz="1000" b="1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·</a:t>
            </a:r>
            <a:r>
              <a:rPr lang="ko-KR" altLang="en-US" sz="1000" b="1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관광 벨트로 개발되는 함안군 </a:t>
            </a:r>
            <a:r>
              <a:rPr lang="ko-KR" altLang="en-US" sz="1000" b="1" i="0" dirty="0" err="1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무진정</a:t>
            </a:r>
            <a:r>
              <a:rPr lang="en-US" altLang="ko-KR" sz="1000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000" i="0" dirty="0" err="1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프레시안</a:t>
            </a:r>
            <a:r>
              <a:rPr lang="en-US" altLang="ko-KR" sz="1000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000" dirty="0" err="1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신윤성</a:t>
            </a:r>
            <a:r>
              <a:rPr lang="ko-KR" altLang="en-US" sz="100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 기자</a:t>
            </a:r>
            <a:r>
              <a:rPr lang="en-US" altLang="ko-KR" sz="100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2020.07.01., </a:t>
            </a:r>
            <a:r>
              <a:rPr lang="en-US" altLang="ko-KR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https://www.pressian.com/pages/articles/2020070121511674479</a:t>
            </a:r>
            <a:endParaRPr lang="ko-KR" altLang="en-US" sz="10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r>
              <a:rPr lang="en-US" altLang="ko-KR" sz="1000" b="1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'</a:t>
            </a:r>
            <a:r>
              <a:rPr lang="ko-KR" altLang="en-US" sz="1000" b="1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스마트관광</a:t>
            </a:r>
            <a:r>
              <a:rPr lang="en-US" altLang="ko-KR" sz="1000" b="1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' </a:t>
            </a:r>
            <a:r>
              <a:rPr lang="ko-KR" altLang="en-US" sz="1000" b="1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경제적 파급효과는 얼마나 될까</a:t>
            </a:r>
            <a:r>
              <a:rPr lang="en-US" altLang="ko-KR" sz="1000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000" i="0" dirty="0" err="1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머니투데이</a:t>
            </a:r>
            <a:r>
              <a:rPr lang="en-US" altLang="ko-KR" sz="1000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</a:t>
            </a:r>
            <a:r>
              <a:rPr lang="ko-KR" altLang="en-US" sz="1000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lang="ko-KR" altLang="en-US" sz="1000" i="0" dirty="0" err="1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유승목</a:t>
            </a:r>
            <a:r>
              <a:rPr lang="ko-KR" altLang="en-US" sz="1000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 기자</a:t>
            </a:r>
            <a:r>
              <a:rPr lang="en-US" altLang="ko-KR" sz="1000" i="0" dirty="0"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2019.12.17,, </a:t>
            </a:r>
            <a:r>
              <a:rPr lang="en-US" altLang="ko-KR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https://n.news.naver.com/mnews/article/008/0004325982?sid=103</a:t>
            </a:r>
            <a:endParaRPr lang="ko-KR" altLang="en-US" sz="10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r>
              <a:rPr lang="ko-KR" altLang="en-US" sz="1000" b="1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함안군， 중소도시 스마트시티 조성 추진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경남매일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000" dirty="0" err="1">
                <a:solidFill>
                  <a:srgbClr val="77787B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음옥배</a:t>
            </a:r>
            <a:r>
              <a:rPr lang="ko-KR" altLang="en-US" sz="1000" dirty="0">
                <a:solidFill>
                  <a:srgbClr val="77787B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 기자</a:t>
            </a:r>
            <a:r>
              <a:rPr lang="en-US" altLang="ko-KR" sz="1000" dirty="0">
                <a:solidFill>
                  <a:srgbClr val="77787B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</a:t>
            </a:r>
            <a:r>
              <a:rPr lang="ko-KR" altLang="en-US" sz="1000" dirty="0">
                <a:solidFill>
                  <a:srgbClr val="77787B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lang="en-US" altLang="ko-KR" sz="1000" dirty="0">
                <a:solidFill>
                  <a:srgbClr val="77787B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2022.09.25.</a:t>
            </a:r>
            <a:r>
              <a:rPr lang="en-US" altLang="ko-KR" sz="1000" dirty="0">
                <a:solidFill>
                  <a:srgbClr val="222222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http://www.gnmaeil.com/news/articleView.html?idxno=504434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178281-39AF-2C86-A80D-E98AD37F2096}"/>
              </a:ext>
            </a:extLst>
          </p:cNvPr>
          <p:cNvSpPr txBox="1"/>
          <p:nvPr/>
        </p:nvSpPr>
        <p:spPr>
          <a:xfrm>
            <a:off x="984043" y="3891704"/>
            <a:ext cx="7889965" cy="110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THE정고딕140" panose="02020603020101020101" pitchFamily="18" charset="-127"/>
                <a:ea typeface="THE정고딕140" panose="02020603020101020101" pitchFamily="18" charset="-127"/>
              </a:rPr>
              <a:t>홈페이지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한국관광공사 스마트관광도시 조성사업 홈페이지</a:t>
            </a: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, https://kto.visitkorea.or.kr/kor/biz/smarttourism/main.kto</a:t>
            </a:r>
          </a:p>
          <a:p>
            <a:pPr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이천시 스마트관광 지도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, </a:t>
            </a:r>
            <a:r>
              <a:rPr lang="en-US" altLang="ko-KR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https://icheon.dadora.kr/client/index.html</a:t>
            </a:r>
          </a:p>
          <a:p>
            <a:pPr>
              <a:defRPr/>
            </a:pPr>
            <a:r>
              <a:rPr lang="ko-KR" altLang="en-US" sz="1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서울시 스마트관광 홈페이지 </a:t>
            </a:r>
            <a:r>
              <a:rPr lang="en-US" altLang="ko-KR" sz="1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'</a:t>
            </a:r>
            <a:r>
              <a:rPr lang="ko-KR" altLang="en-US" sz="1000" b="1" dirty="0" err="1">
                <a:latin typeface="THE정고딕110" panose="02020603020101020101" pitchFamily="18" charset="-127"/>
                <a:ea typeface="THE정고딕110" panose="02020603020101020101" pitchFamily="18" charset="-127"/>
              </a:rPr>
              <a:t>비짓서울</a:t>
            </a:r>
            <a:r>
              <a:rPr lang="en-US" altLang="ko-KR" sz="1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(Visit Seoul)’</a:t>
            </a:r>
            <a:r>
              <a:rPr lang="en-US" altLang="ko-KR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 https://www.visitseoul.net/index</a:t>
            </a:r>
          </a:p>
          <a:p>
            <a:pPr>
              <a:defRPr/>
            </a:pPr>
            <a:r>
              <a:rPr lang="ko-KR" altLang="en-US" sz="1000" b="1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함안군 대표 홈페이지</a:t>
            </a:r>
            <a:r>
              <a:rPr lang="en-US" altLang="ko-KR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 https://www.haman.go.kr/main.web</a:t>
            </a:r>
            <a:endParaRPr lang="ko-KR" altLang="en-US" sz="10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B9114C-E1C9-0639-D453-487C3A09B985}"/>
              </a:ext>
            </a:extLst>
          </p:cNvPr>
          <p:cNvSpPr txBox="1"/>
          <p:nvPr/>
        </p:nvSpPr>
        <p:spPr>
          <a:xfrm>
            <a:off x="984046" y="3268809"/>
            <a:ext cx="9117874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THE정고딕140" panose="02020603020101020101" pitchFamily="18" charset="-127"/>
                <a:ea typeface="THE정고딕140" panose="02020603020101020101" pitchFamily="18" charset="-127"/>
              </a:rPr>
              <a:t>논문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코로나 장기화와 미디어 이용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Media Use in the COVID-19 pandemic, 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정보통신정책연구원</a:t>
            </a: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(KISDI), KISDI STAT Report 2022. 03. 15 / Vol. 22-05</a:t>
            </a:r>
            <a:endParaRPr lang="ko-KR" altLang="en-US" sz="10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9C5D8F-81DF-38E5-3EAC-CB03F01B892D}"/>
              </a:ext>
            </a:extLst>
          </p:cNvPr>
          <p:cNvSpPr txBox="1"/>
          <p:nvPr/>
        </p:nvSpPr>
        <p:spPr>
          <a:xfrm>
            <a:off x="984059" y="4949529"/>
            <a:ext cx="10302249" cy="96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THE정고딕140" panose="02020603020101020101" pitchFamily="18" charset="-127"/>
                <a:ea typeface="THE정고딕140" panose="02020603020101020101" pitchFamily="18" charset="-127"/>
              </a:rPr>
              <a:t>사진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 err="1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픽토그램</a:t>
            </a:r>
            <a:r>
              <a:rPr lang="ko-KR" altLang="en-US" sz="1000" b="1" dirty="0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 설명 사진 </a:t>
            </a:r>
            <a:r>
              <a:rPr lang="en-US" altLang="ko-KR" sz="800" dirty="0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(20</a:t>
            </a:r>
            <a:r>
              <a:rPr lang="ko-KR" altLang="en-US" sz="800" dirty="0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페이지</a:t>
            </a:r>
            <a:r>
              <a:rPr lang="en-US" altLang="ko-KR" sz="800" dirty="0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)</a:t>
            </a:r>
            <a:r>
              <a:rPr lang="ko-KR" altLang="en-US" sz="800" dirty="0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– </a:t>
            </a:r>
            <a:r>
              <a:rPr lang="ko-KR" altLang="en-US" sz="1000" dirty="0" err="1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네이버블로그</a:t>
            </a:r>
            <a:r>
              <a:rPr lang="en-US" altLang="ko-KR" sz="1000" dirty="0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, https://blog.naver.com/ysjbgh/120105167163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커뮤니티 이미지</a:t>
            </a:r>
            <a:r>
              <a:rPr lang="ko-KR" altLang="en-US" sz="1100" b="1" dirty="0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(21</a:t>
            </a:r>
            <a:r>
              <a:rPr lang="ko-KR" altLang="en-US" sz="1000" dirty="0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페이지</a:t>
            </a:r>
            <a:r>
              <a:rPr lang="en-US" altLang="ko-KR" sz="1000" dirty="0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– </a:t>
            </a:r>
            <a:r>
              <a:rPr lang="ko-KR" altLang="en-US" sz="1000" dirty="0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네이버 </a:t>
            </a:r>
            <a:r>
              <a:rPr lang="ko-KR" altLang="en-US" sz="1000" dirty="0" err="1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함사모</a:t>
            </a:r>
            <a:r>
              <a:rPr lang="ko-KR" altLang="en-US" sz="1000" dirty="0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 카페</a:t>
            </a:r>
            <a:r>
              <a:rPr lang="en-US" altLang="ko-KR" sz="1000" dirty="0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, https://cafe.naver.com/hamanpeople</a:t>
            </a:r>
          </a:p>
          <a:p>
            <a:pPr>
              <a:defRPr/>
            </a:pP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픽토그램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 </a:t>
            </a:r>
            <a:r>
              <a:rPr kumimoji="0" lang="en-US" altLang="ko-KR" sz="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(</a:t>
            </a:r>
            <a:r>
              <a:rPr kumimoji="0" lang="ko-KR" altLang="en-US" sz="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기타 모든 그림</a:t>
            </a:r>
            <a:r>
              <a:rPr kumimoji="0" lang="en-US" altLang="ko-KR" sz="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)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-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TheNounProject</a:t>
            </a:r>
            <a:r>
              <a:rPr lang="en-US" altLang="ko-KR" sz="1000" b="1" dirty="0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en-US" altLang="ko-KR" sz="1000" dirty="0">
                <a:solidFill>
                  <a:srgbClr val="000000"/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https://thenounproject.com/</a:t>
            </a:r>
          </a:p>
        </p:txBody>
      </p:sp>
    </p:spTree>
    <p:extLst>
      <p:ext uri="{BB962C8B-B14F-4D97-AF65-F5344CB8AC3E}">
        <p14:creationId xmlns:p14="http://schemas.microsoft.com/office/powerpoint/2010/main" val="1818186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8DC1EF0-1F19-E526-5BB2-86A002410F6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9B9629A-1362-2E5E-127D-23B80E0D2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166" y="685800"/>
            <a:ext cx="7689668" cy="410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85EFBF-1C95-F904-9A5A-B160BFE07E59}"/>
              </a:ext>
            </a:extLst>
          </p:cNvPr>
          <p:cNvSpPr txBox="1"/>
          <p:nvPr/>
        </p:nvSpPr>
        <p:spPr>
          <a:xfrm>
            <a:off x="745138" y="5350778"/>
            <a:ext cx="107017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b="0" i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문화체육관광부</a:t>
            </a:r>
            <a:r>
              <a:rPr lang="en-US" altLang="ko-KR" b="0" i="0" spc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장관 황희</a:t>
            </a:r>
            <a:r>
              <a:rPr lang="en-US" altLang="ko-KR" b="0" i="0" spc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와 한국관광공사</a:t>
            </a:r>
            <a:r>
              <a:rPr lang="en-US" altLang="ko-KR" b="0" i="0" spc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사장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안영배</a:t>
            </a:r>
            <a:r>
              <a:rPr lang="en-US" altLang="ko-KR" b="0" i="0" spc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는 </a:t>
            </a:r>
            <a:r>
              <a:rPr lang="ko-KR" altLang="en-US" b="0" i="0" spc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‘</a:t>
            </a:r>
            <a:r>
              <a:rPr lang="en-US" altLang="ko-KR" b="0" i="0" spc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2022 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스마트관광도시 조성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사업</a:t>
            </a:r>
            <a:r>
              <a:rPr lang="ko-KR" altLang="en-US" b="0" i="0" spc="0" dirty="0" err="1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’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 대상지로</a:t>
            </a:r>
            <a:endParaRPr lang="en-US" altLang="ko-KR" b="0" i="0" dirty="0">
              <a:solidFill>
                <a:srgbClr val="333333"/>
              </a:solidFill>
              <a:effectLst/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pPr algn="ctr" latinLnBrk="1"/>
            <a:r>
              <a:rPr lang="ko-KR" altLang="en-US" b="0" i="0" spc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▲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경주시 </a:t>
            </a:r>
            <a:r>
              <a:rPr lang="ko-KR" altLang="en-US" b="0" i="0" spc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▲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남원시 </a:t>
            </a:r>
            <a:r>
              <a:rPr lang="ko-KR" altLang="en-US" b="0" i="0" spc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▲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양양군 </a:t>
            </a:r>
            <a:r>
              <a:rPr lang="ko-KR" altLang="en-US" b="0" i="0" spc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▲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울산광역시</a:t>
            </a:r>
            <a:r>
              <a:rPr lang="en-US" altLang="ko-KR" b="0" i="0" spc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남구</a:t>
            </a:r>
            <a:r>
              <a:rPr lang="en-US" altLang="ko-KR" b="0" i="0" spc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) </a:t>
            </a:r>
            <a:r>
              <a:rPr lang="ko-KR" altLang="en-US" b="0" i="0" spc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▲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청주시 </a:t>
            </a:r>
            <a:r>
              <a:rPr lang="ko-KR" altLang="en-US" b="0" i="0" spc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▲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하동군</a:t>
            </a:r>
            <a:r>
              <a:rPr lang="en-US" altLang="ko-KR" b="0" i="0" spc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가나다순</a:t>
            </a:r>
            <a:r>
              <a:rPr lang="en-US" altLang="ko-KR" b="0" i="0" spc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) 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곳을 최종 선정했다</a:t>
            </a:r>
            <a:r>
              <a:rPr lang="en-US" altLang="ko-KR" b="0" i="0" spc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</a:p>
          <a:p>
            <a:pPr algn="ctr"/>
            <a:endParaRPr lang="en-US" altLang="ko-KR" sz="1600" b="0" i="0" dirty="0">
              <a:solidFill>
                <a:srgbClr val="333333"/>
              </a:solidFill>
              <a:effectLst/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pPr algn="ctr"/>
            <a:r>
              <a:rPr lang="en-US" altLang="ko-KR" sz="1400" b="0" i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*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모집 유형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: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교통 연계형</a:t>
            </a:r>
            <a:r>
              <a:rPr lang="en-US" altLang="ko-KR" sz="1400" b="0" i="0" spc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(KTX, 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공항 등 보유 지자체</a:t>
            </a:r>
            <a:r>
              <a:rPr lang="en-US" altLang="ko-KR" sz="1400" b="0" i="0" spc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), 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관광명소형</a:t>
            </a:r>
            <a:r>
              <a:rPr lang="en-US" altLang="ko-KR" sz="1400" b="0" i="0" spc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(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전국 지자체</a:t>
            </a:r>
            <a:r>
              <a:rPr lang="en-US" altLang="ko-KR" sz="1400" b="0" i="0" spc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), 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강소형</a:t>
            </a:r>
            <a:r>
              <a:rPr lang="en-US" altLang="ko-KR" sz="1400" b="0" i="0" spc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(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인구 </a:t>
            </a:r>
            <a:r>
              <a:rPr lang="en-US" altLang="ko-KR" sz="1400" b="0" i="0" spc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15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만 미만 지자체</a:t>
            </a:r>
            <a:r>
              <a:rPr lang="en-US" altLang="ko-KR" sz="1400" b="0" i="0" spc="0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6012F5-56F4-4EED-C352-75F7D7A16798}"/>
              </a:ext>
            </a:extLst>
          </p:cNvPr>
          <p:cNvSpPr txBox="1"/>
          <p:nvPr/>
        </p:nvSpPr>
        <p:spPr>
          <a:xfrm>
            <a:off x="2843349" y="4786956"/>
            <a:ext cx="7097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1"/>
            <a:r>
              <a:rPr lang="ko-KR" altLang="en-US" sz="1000" b="1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국내 스마트관광도시 </a:t>
            </a:r>
            <a:r>
              <a:rPr lang="en-US" altLang="ko-KR" sz="1000" b="1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6</a:t>
            </a:r>
            <a:r>
              <a:rPr lang="ko-KR" altLang="en-US" sz="1000" b="1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곳은 어디일까</a:t>
            </a:r>
            <a:r>
              <a:rPr lang="en-US" altLang="ko-KR" sz="1000" b="1" dirty="0">
                <a:solidFill>
                  <a:srgbClr val="000000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? </a:t>
            </a:r>
            <a:r>
              <a:rPr lang="en-US" altLang="ko-KR" sz="1000" b="0" i="0" u="none" strike="noStrike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GCTN.</a:t>
            </a:r>
            <a:r>
              <a:rPr lang="ko-KR" altLang="en-US" sz="1000" b="0" i="0" u="none" strike="noStrike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가평문화관광신문</a:t>
            </a:r>
            <a:r>
              <a:rPr lang="en-US" altLang="ko-KR" sz="1000" b="0" i="0" u="none" strike="noStrike" dirty="0">
                <a:solidFill>
                  <a:srgbClr val="333333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000" b="0" i="0" dirty="0">
                <a:solidFill>
                  <a:srgbClr val="777777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 </a:t>
            </a:r>
            <a:r>
              <a:rPr lang="en-US" altLang="ko-KR" sz="1000" b="0" i="0" dirty="0">
                <a:solidFill>
                  <a:srgbClr val="777777"/>
                </a:solidFill>
                <a:effectLst/>
                <a:latin typeface="THE정고딕110" panose="02020603020101020101" pitchFamily="18" charset="-127"/>
                <a:ea typeface="THE정고딕110" panose="02020603020101020101" pitchFamily="18" charset="-127"/>
              </a:rPr>
              <a:t>2022/03/08 http://www.gctn.kr/4257</a:t>
            </a:r>
          </a:p>
        </p:txBody>
      </p:sp>
    </p:spTree>
    <p:extLst>
      <p:ext uri="{BB962C8B-B14F-4D97-AF65-F5344CB8AC3E}">
        <p14:creationId xmlns:p14="http://schemas.microsoft.com/office/powerpoint/2010/main" val="700967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D21A38-9A5E-390F-3B54-80BC410677BD}"/>
              </a:ext>
            </a:extLst>
          </p:cNvPr>
          <p:cNvSpPr txBox="1"/>
          <p:nvPr/>
        </p:nvSpPr>
        <p:spPr>
          <a:xfrm>
            <a:off x="1967763" y="2967335"/>
            <a:ext cx="3710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감사합니다</a:t>
            </a:r>
            <a:r>
              <a:rPr lang="en-US" altLang="ko-KR" sz="5400" b="1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.</a:t>
            </a:r>
            <a:endParaRPr lang="ko-KR" altLang="en-US" sz="5400" b="1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4C30ECBA-231B-C63D-E110-5117C39F3DCC}"/>
              </a:ext>
            </a:extLst>
          </p:cNvPr>
          <p:cNvSpPr/>
          <p:nvPr/>
        </p:nvSpPr>
        <p:spPr>
          <a:xfrm>
            <a:off x="7109460" y="0"/>
            <a:ext cx="2886075" cy="6858000"/>
          </a:xfrm>
          <a:prstGeom prst="parallelogram">
            <a:avLst>
              <a:gd name="adj" fmla="val 29806"/>
            </a:avLst>
          </a:prstGeom>
          <a:solidFill>
            <a:srgbClr val="6EA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2A0BBA99-8D6A-DE6E-ADB0-F143847F2AE0}"/>
              </a:ext>
            </a:extLst>
          </p:cNvPr>
          <p:cNvSpPr/>
          <p:nvPr/>
        </p:nvSpPr>
        <p:spPr>
          <a:xfrm flipH="1">
            <a:off x="7985760" y="0"/>
            <a:ext cx="2886073" cy="6858000"/>
          </a:xfrm>
          <a:prstGeom prst="parallelogram">
            <a:avLst>
              <a:gd name="adj" fmla="val 29806"/>
            </a:avLst>
          </a:prstGeom>
          <a:solidFill>
            <a:srgbClr val="449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9459A21D-4C72-4ED2-085E-32B7BF531AFF}"/>
              </a:ext>
            </a:extLst>
          </p:cNvPr>
          <p:cNvSpPr/>
          <p:nvPr/>
        </p:nvSpPr>
        <p:spPr>
          <a:xfrm>
            <a:off x="9130596" y="0"/>
            <a:ext cx="2886075" cy="6858000"/>
          </a:xfrm>
          <a:prstGeom prst="parallelogram">
            <a:avLst>
              <a:gd name="adj" fmla="val 29806"/>
            </a:avLst>
          </a:prstGeom>
          <a:solidFill>
            <a:srgbClr val="E06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A13FCA5A-3F10-E0E1-7E9F-9EC469AAD2EB}"/>
              </a:ext>
            </a:extLst>
          </p:cNvPr>
          <p:cNvSpPr/>
          <p:nvPr/>
        </p:nvSpPr>
        <p:spPr>
          <a:xfrm flipH="1">
            <a:off x="10159297" y="0"/>
            <a:ext cx="2886075" cy="6858000"/>
          </a:xfrm>
          <a:prstGeom prst="parallelogram">
            <a:avLst>
              <a:gd name="adj" fmla="val 29806"/>
            </a:avLst>
          </a:prstGeom>
          <a:solidFill>
            <a:srgbClr val="F2B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227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B8FFF87-AB8C-C607-139B-DE350213A102}"/>
              </a:ext>
            </a:extLst>
          </p:cNvPr>
          <p:cNvSpPr/>
          <p:nvPr/>
        </p:nvSpPr>
        <p:spPr>
          <a:xfrm>
            <a:off x="0" y="0"/>
            <a:ext cx="546931" cy="6857999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3D73CF-C231-8A57-39A4-AB8DCAF114F8}"/>
              </a:ext>
            </a:extLst>
          </p:cNvPr>
          <p:cNvSpPr txBox="1"/>
          <p:nvPr/>
        </p:nvSpPr>
        <p:spPr>
          <a:xfrm>
            <a:off x="2246034" y="413347"/>
            <a:ext cx="76999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한국관광공사</a:t>
            </a:r>
            <a:r>
              <a:rPr lang="en-US" altLang="ko-KR" sz="30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 </a:t>
            </a:r>
            <a:r>
              <a:rPr lang="ko-KR" altLang="en-US" sz="30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스마트관광도시 조성 사업이란</a:t>
            </a:r>
            <a:r>
              <a:rPr lang="en-US" altLang="ko-KR" sz="30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?</a:t>
            </a:r>
            <a:endParaRPr lang="ko-KR" altLang="en-US" sz="30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B06004-C0E9-9A91-D2C8-7189EBD3B6A4}"/>
              </a:ext>
            </a:extLst>
          </p:cNvPr>
          <p:cNvSpPr/>
          <p:nvPr/>
        </p:nvSpPr>
        <p:spPr>
          <a:xfrm>
            <a:off x="11645069" y="1"/>
            <a:ext cx="543411" cy="6857999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4B4FEC-09A5-44E7-13CF-76B4C8DE6856}"/>
              </a:ext>
            </a:extLst>
          </p:cNvPr>
          <p:cNvSpPr/>
          <p:nvPr/>
        </p:nvSpPr>
        <p:spPr>
          <a:xfrm>
            <a:off x="172502" y="0"/>
            <a:ext cx="546931" cy="6857999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DD43F5-CC5C-9B31-10A2-B456E895B3CC}"/>
              </a:ext>
            </a:extLst>
          </p:cNvPr>
          <p:cNvSpPr/>
          <p:nvPr/>
        </p:nvSpPr>
        <p:spPr>
          <a:xfrm>
            <a:off x="11481906" y="0"/>
            <a:ext cx="546931" cy="6857999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F43A57-60AF-4ECD-B59F-C39A4DF94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971" y="1425450"/>
            <a:ext cx="5192950" cy="37522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513F377-B5E9-A33F-B873-E0209A695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464" y="1425450"/>
            <a:ext cx="4124446" cy="3752204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932FA75-42F7-696A-DBB6-45BCED75C3FE}"/>
              </a:ext>
            </a:extLst>
          </p:cNvPr>
          <p:cNvSpPr/>
          <p:nvPr/>
        </p:nvSpPr>
        <p:spPr>
          <a:xfrm>
            <a:off x="1285389" y="5819685"/>
            <a:ext cx="683664" cy="555477"/>
          </a:xfrm>
          <a:prstGeom prst="rightArrow">
            <a:avLst/>
          </a:prstGeom>
          <a:solidFill>
            <a:srgbClr val="E06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F81402-D6C5-881B-BF75-8A6D46FDCD0A}"/>
              </a:ext>
            </a:extLst>
          </p:cNvPr>
          <p:cNvSpPr txBox="1"/>
          <p:nvPr/>
        </p:nvSpPr>
        <p:spPr>
          <a:xfrm>
            <a:off x="2128696" y="5635759"/>
            <a:ext cx="8490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2020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년부터 추진된 스마트관광도시 조성 사업은 기존 관광지에 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ICT 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기술을 접목해 안내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·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교통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·</a:t>
            </a:r>
            <a:r>
              <a:rPr lang="ko-KR" altLang="en-US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쇼핑 등 다양한 분야의 스마트관광 서비스를 통합적으로 제공하는 것을 목표로 한다</a:t>
            </a:r>
            <a:r>
              <a:rPr lang="en-US" altLang="ko-KR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.</a:t>
            </a:r>
            <a:endParaRPr lang="ko-KR" altLang="en-US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97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3634AFD-9DC1-D426-6CBF-B62BDB4BA9CA}"/>
              </a:ext>
            </a:extLst>
          </p:cNvPr>
          <p:cNvSpPr/>
          <p:nvPr/>
        </p:nvSpPr>
        <p:spPr>
          <a:xfrm>
            <a:off x="0" y="0"/>
            <a:ext cx="2673531" cy="200297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F7E84A-7871-96F5-CA2C-960FA9DD0064}"/>
              </a:ext>
            </a:extLst>
          </p:cNvPr>
          <p:cNvSpPr/>
          <p:nvPr/>
        </p:nvSpPr>
        <p:spPr>
          <a:xfrm rot="5400000">
            <a:off x="-1236617" y="1236617"/>
            <a:ext cx="2673531" cy="200297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144CC9-BE0A-FC7E-81FC-3F94DA453ACE}"/>
              </a:ext>
            </a:extLst>
          </p:cNvPr>
          <p:cNvSpPr/>
          <p:nvPr/>
        </p:nvSpPr>
        <p:spPr>
          <a:xfrm rot="16200000">
            <a:off x="10755086" y="5421086"/>
            <a:ext cx="2673531" cy="200297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65F8FE-45A3-0D09-B843-9E44F6314D13}"/>
              </a:ext>
            </a:extLst>
          </p:cNvPr>
          <p:cNvSpPr/>
          <p:nvPr/>
        </p:nvSpPr>
        <p:spPr>
          <a:xfrm>
            <a:off x="9518469" y="6657703"/>
            <a:ext cx="2673531" cy="200297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915538-477C-8A1C-810E-AD6E71B2489C}"/>
              </a:ext>
            </a:extLst>
          </p:cNvPr>
          <p:cNvSpPr/>
          <p:nvPr/>
        </p:nvSpPr>
        <p:spPr>
          <a:xfrm rot="10800000" flipH="1">
            <a:off x="9518469" y="0"/>
            <a:ext cx="2673531" cy="200297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D96321-7C60-42C2-B322-D4B867DAB9EB}"/>
              </a:ext>
            </a:extLst>
          </p:cNvPr>
          <p:cNvSpPr/>
          <p:nvPr/>
        </p:nvSpPr>
        <p:spPr>
          <a:xfrm rot="5400000" flipH="1">
            <a:off x="10755086" y="1236616"/>
            <a:ext cx="2673531" cy="200297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337B6F-EFA1-5C27-EF17-BE32CA4C2A7F}"/>
              </a:ext>
            </a:extLst>
          </p:cNvPr>
          <p:cNvSpPr/>
          <p:nvPr/>
        </p:nvSpPr>
        <p:spPr>
          <a:xfrm rot="16200000">
            <a:off x="-1236618" y="5421086"/>
            <a:ext cx="2673531" cy="200297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AE5C66-9DDF-C584-B688-ABA6C2075D33}"/>
              </a:ext>
            </a:extLst>
          </p:cNvPr>
          <p:cNvSpPr/>
          <p:nvPr/>
        </p:nvSpPr>
        <p:spPr>
          <a:xfrm>
            <a:off x="0" y="6657703"/>
            <a:ext cx="2673531" cy="200297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86AD44D-BCC4-84A2-CE7D-00DE8418B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96" y="1580005"/>
            <a:ext cx="3897819" cy="38895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597361-4F8B-8C51-B629-D616D44F5DDC}"/>
              </a:ext>
            </a:extLst>
          </p:cNvPr>
          <p:cNvSpPr txBox="1"/>
          <p:nvPr/>
        </p:nvSpPr>
        <p:spPr>
          <a:xfrm>
            <a:off x="1482087" y="1071736"/>
            <a:ext cx="2726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https://icheon.dadora.kr/client/index.html</a:t>
            </a:r>
            <a:endParaRPr lang="ko-KR" altLang="en-US" sz="10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BD1FBD-1412-018F-2FBA-C030B40E4F23}"/>
              </a:ext>
            </a:extLst>
          </p:cNvPr>
          <p:cNvSpPr txBox="1"/>
          <p:nvPr/>
        </p:nvSpPr>
        <p:spPr>
          <a:xfrm>
            <a:off x="1184903" y="666649"/>
            <a:ext cx="3336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이천시 스마트관광 지도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C76AABC-EE1C-1007-7137-8155E6906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8"/>
          <a:stretch/>
        </p:blipFill>
        <p:spPr>
          <a:xfrm>
            <a:off x="5359386" y="447988"/>
            <a:ext cx="2361853" cy="307680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BEE447E-D01F-01CD-46E8-D24E72F65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385" y="3524794"/>
            <a:ext cx="2361854" cy="280142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027D241-2A59-A72D-0C03-B69EA4E84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2733" y="975943"/>
            <a:ext cx="2692206" cy="307680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0AADC91-77DC-5340-30C0-B42A7BF273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2733" y="4052749"/>
            <a:ext cx="2693024" cy="145650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4A2A560-2460-23ED-5110-963DA9F4CC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1791" y1="48315" x2="41791" y2="48315"/>
                        <a14:foregroundMark x1="47274" y1="70787" x2="47761" y2="71910"/>
                        <a14:foregroundMark x1="45812" y1="67416" x2="47274" y2="70787"/>
                        <a14:foregroundMark x1="45324" y1="66292" x2="45812" y2="67416"/>
                        <a14:foregroundMark x1="23881" y1="16854" x2="45324" y2="66292"/>
                        <a14:foregroundMark x1="45367" y1="66292" x2="22388" y2="12360"/>
                        <a14:foregroundMark x1="45846" y1="67416" x2="45367" y2="66292"/>
                        <a14:foregroundMark x1="47282" y1="70787" x2="45846" y2="67416"/>
                        <a14:foregroundMark x1="47761" y1="71910" x2="47282" y2="70787"/>
                        <a14:foregroundMark x1="22388" y1="12360" x2="19403" y2="10112"/>
                        <a14:foregroundMark x1="23881" y1="19101" x2="23881" y2="19101"/>
                        <a14:backgroundMark x1="16418" y1="8989" x2="16418" y2="8989"/>
                        <a14:backgroundMark x1="19403" y1="8989" x2="19403" y2="8989"/>
                        <a14:backgroundMark x1="17910" y1="12360" x2="17910" y2="12360"/>
                        <a14:backgroundMark x1="17910" y1="12360" x2="17910" y2="12360"/>
                        <a14:backgroundMark x1="19403" y1="12360" x2="19403" y2="12360"/>
                        <a14:backgroundMark x1="40299" y1="67416" x2="40299" y2="67416"/>
                        <a14:backgroundMark x1="43284" y1="70787" x2="43284" y2="70787"/>
                        <a14:backgroundMark x1="44776" y1="71910" x2="43284" y2="71910"/>
                        <a14:backgroundMark x1="43284" y1="67416" x2="43284" y2="67416"/>
                        <a14:backgroundMark x1="41791" y1="66292" x2="41791" y2="66292"/>
                        <a14:backgroundMark x1="46269" y1="73034" x2="46269" y2="730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287067">
            <a:off x="3352692" y="3897279"/>
            <a:ext cx="234077" cy="310938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F673DF61-6F40-BA04-5F32-F4E1D7B47720}"/>
              </a:ext>
            </a:extLst>
          </p:cNvPr>
          <p:cNvSpPr/>
          <p:nvPr/>
        </p:nvSpPr>
        <p:spPr>
          <a:xfrm>
            <a:off x="6396839" y="426054"/>
            <a:ext cx="324132" cy="164433"/>
          </a:xfrm>
          <a:prstGeom prst="rect">
            <a:avLst/>
          </a:prstGeom>
          <a:noFill/>
          <a:ln w="19050">
            <a:solidFill>
              <a:srgbClr val="E066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2A42B2D-A498-822A-9005-FA345E267935}"/>
              </a:ext>
            </a:extLst>
          </p:cNvPr>
          <p:cNvCxnSpPr>
            <a:cxnSpLocks/>
          </p:cNvCxnSpPr>
          <p:nvPr/>
        </p:nvCxnSpPr>
        <p:spPr>
          <a:xfrm flipV="1">
            <a:off x="6720971" y="447988"/>
            <a:ext cx="233652" cy="51736"/>
          </a:xfrm>
          <a:prstGeom prst="line">
            <a:avLst/>
          </a:prstGeom>
          <a:ln w="19050">
            <a:solidFill>
              <a:srgbClr val="E06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95A1DBE-47F0-6255-D1C8-0E49EDC49E6C}"/>
              </a:ext>
            </a:extLst>
          </p:cNvPr>
          <p:cNvSpPr txBox="1"/>
          <p:nvPr/>
        </p:nvSpPr>
        <p:spPr>
          <a:xfrm>
            <a:off x="6942062" y="324877"/>
            <a:ext cx="766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관광 지명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2A2E4B-2D05-739B-43C4-E55F4D31AC4B}"/>
              </a:ext>
            </a:extLst>
          </p:cNvPr>
          <p:cNvSpPr/>
          <p:nvPr/>
        </p:nvSpPr>
        <p:spPr>
          <a:xfrm>
            <a:off x="5358568" y="975944"/>
            <a:ext cx="2426651" cy="1835160"/>
          </a:xfrm>
          <a:prstGeom prst="rect">
            <a:avLst/>
          </a:prstGeom>
          <a:noFill/>
          <a:ln w="19050">
            <a:solidFill>
              <a:srgbClr val="E066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F9F480-D73A-C72B-EE77-E3A185F8C5E9}"/>
              </a:ext>
            </a:extLst>
          </p:cNvPr>
          <p:cNvCxnSpPr>
            <a:cxnSpLocks/>
          </p:cNvCxnSpPr>
          <p:nvPr/>
        </p:nvCxnSpPr>
        <p:spPr>
          <a:xfrm flipV="1">
            <a:off x="7777682" y="1841788"/>
            <a:ext cx="233652" cy="51736"/>
          </a:xfrm>
          <a:prstGeom prst="line">
            <a:avLst/>
          </a:prstGeom>
          <a:ln w="19050">
            <a:solidFill>
              <a:srgbClr val="E06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D26496-035D-6234-3E11-EE56DC795EA3}"/>
              </a:ext>
            </a:extLst>
          </p:cNvPr>
          <p:cNvSpPr txBox="1"/>
          <p:nvPr/>
        </p:nvSpPr>
        <p:spPr>
          <a:xfrm>
            <a:off x="7958454" y="1718677"/>
            <a:ext cx="463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THE정고딕110" panose="02020603020101020101" pitchFamily="18" charset="-127"/>
                <a:ea typeface="THE정고딕110" panose="02020603020101020101" pitchFamily="18" charset="-127"/>
              </a:rPr>
              <a:t>사진</a:t>
            </a:r>
            <a:endParaRPr lang="ko-KR" altLang="en-US" sz="10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B5C8FE-F4EA-8850-FC86-419F0B15E8C6}"/>
              </a:ext>
            </a:extLst>
          </p:cNvPr>
          <p:cNvSpPr/>
          <p:nvPr/>
        </p:nvSpPr>
        <p:spPr>
          <a:xfrm>
            <a:off x="6170064" y="667768"/>
            <a:ext cx="780544" cy="263768"/>
          </a:xfrm>
          <a:prstGeom prst="rect">
            <a:avLst/>
          </a:prstGeom>
          <a:noFill/>
          <a:ln w="19050">
            <a:solidFill>
              <a:srgbClr val="E066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552709A-B695-EBD8-E92F-6E8510835955}"/>
              </a:ext>
            </a:extLst>
          </p:cNvPr>
          <p:cNvCxnSpPr>
            <a:cxnSpLocks/>
          </p:cNvCxnSpPr>
          <p:nvPr/>
        </p:nvCxnSpPr>
        <p:spPr>
          <a:xfrm flipV="1">
            <a:off x="6970747" y="757687"/>
            <a:ext cx="233652" cy="51736"/>
          </a:xfrm>
          <a:prstGeom prst="line">
            <a:avLst/>
          </a:prstGeom>
          <a:ln w="19050">
            <a:solidFill>
              <a:srgbClr val="E06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7DDFB4-A797-1604-39D5-7617DCE7E092}"/>
              </a:ext>
            </a:extLst>
          </p:cNvPr>
          <p:cNvSpPr txBox="1"/>
          <p:nvPr/>
        </p:nvSpPr>
        <p:spPr>
          <a:xfrm>
            <a:off x="7191838" y="614508"/>
            <a:ext cx="16786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THE정고딕110" panose="02020603020101020101" pitchFamily="18" charset="-127"/>
                <a:ea typeface="THE정고딕110" panose="02020603020101020101" pitchFamily="18" charset="-127"/>
              </a:rPr>
              <a:t>교통정보</a:t>
            </a:r>
            <a:r>
              <a:rPr lang="en-US" altLang="ko-KR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/</a:t>
            </a:r>
            <a:r>
              <a:rPr lang="ko-KR" altLang="en-US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즐겨찾기 서비스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8B64C9-3890-95FD-C660-62CC3E6DABF5}"/>
              </a:ext>
            </a:extLst>
          </p:cNvPr>
          <p:cNvSpPr/>
          <p:nvPr/>
        </p:nvSpPr>
        <p:spPr>
          <a:xfrm>
            <a:off x="5358568" y="3568204"/>
            <a:ext cx="2426651" cy="2217299"/>
          </a:xfrm>
          <a:prstGeom prst="rect">
            <a:avLst/>
          </a:prstGeom>
          <a:noFill/>
          <a:ln w="19050">
            <a:solidFill>
              <a:srgbClr val="E066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2288845-C4A4-4364-0C4D-C8F2D87F2233}"/>
              </a:ext>
            </a:extLst>
          </p:cNvPr>
          <p:cNvCxnSpPr>
            <a:cxnSpLocks/>
          </p:cNvCxnSpPr>
          <p:nvPr/>
        </p:nvCxnSpPr>
        <p:spPr>
          <a:xfrm>
            <a:off x="7038247" y="5785503"/>
            <a:ext cx="493853" cy="123111"/>
          </a:xfrm>
          <a:prstGeom prst="line">
            <a:avLst/>
          </a:prstGeom>
          <a:ln w="19050">
            <a:solidFill>
              <a:srgbClr val="E06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1171E0-0897-D96D-1C40-A44166BB40EB}"/>
              </a:ext>
            </a:extLst>
          </p:cNvPr>
          <p:cNvSpPr txBox="1"/>
          <p:nvPr/>
        </p:nvSpPr>
        <p:spPr>
          <a:xfrm>
            <a:off x="7479219" y="5785503"/>
            <a:ext cx="988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THE정고딕110" panose="02020603020101020101" pitchFamily="18" charset="-127"/>
                <a:ea typeface="THE정고딕110" panose="02020603020101020101" pitchFamily="18" charset="-127"/>
              </a:rPr>
              <a:t>관광지 설명</a:t>
            </a:r>
            <a:endParaRPr lang="ko-KR" altLang="en-US" sz="10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706804-EEB7-EF8D-4BFD-7C0070197953}"/>
              </a:ext>
            </a:extLst>
          </p:cNvPr>
          <p:cNvSpPr/>
          <p:nvPr/>
        </p:nvSpPr>
        <p:spPr>
          <a:xfrm>
            <a:off x="8461915" y="975944"/>
            <a:ext cx="2733343" cy="1835160"/>
          </a:xfrm>
          <a:prstGeom prst="rect">
            <a:avLst/>
          </a:prstGeom>
          <a:noFill/>
          <a:ln w="19050">
            <a:solidFill>
              <a:srgbClr val="E066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F0901E6-A38D-578A-90D1-8AEB8EB35289}"/>
              </a:ext>
            </a:extLst>
          </p:cNvPr>
          <p:cNvCxnSpPr>
            <a:cxnSpLocks/>
          </p:cNvCxnSpPr>
          <p:nvPr/>
        </p:nvCxnSpPr>
        <p:spPr>
          <a:xfrm flipV="1">
            <a:off x="9481225" y="757687"/>
            <a:ext cx="98072" cy="218255"/>
          </a:xfrm>
          <a:prstGeom prst="line">
            <a:avLst/>
          </a:prstGeom>
          <a:ln w="19050">
            <a:solidFill>
              <a:srgbClr val="E06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A678A82-2595-9562-8DD3-52984120D7D7}"/>
              </a:ext>
            </a:extLst>
          </p:cNvPr>
          <p:cNvSpPr txBox="1"/>
          <p:nvPr/>
        </p:nvSpPr>
        <p:spPr>
          <a:xfrm>
            <a:off x="9566736" y="614508"/>
            <a:ext cx="16786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관광객의 실제 리뷰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9DC673A-5FCD-847E-3CCF-444020F80620}"/>
              </a:ext>
            </a:extLst>
          </p:cNvPr>
          <p:cNvSpPr/>
          <p:nvPr/>
        </p:nvSpPr>
        <p:spPr>
          <a:xfrm>
            <a:off x="8461915" y="2875881"/>
            <a:ext cx="2733343" cy="2408457"/>
          </a:xfrm>
          <a:prstGeom prst="rect">
            <a:avLst/>
          </a:prstGeom>
          <a:noFill/>
          <a:ln w="19050">
            <a:solidFill>
              <a:srgbClr val="E066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4CAFF00-126A-6658-1F35-8CEBE457D0B9}"/>
              </a:ext>
            </a:extLst>
          </p:cNvPr>
          <p:cNvCxnSpPr>
            <a:cxnSpLocks/>
          </p:cNvCxnSpPr>
          <p:nvPr/>
        </p:nvCxnSpPr>
        <p:spPr>
          <a:xfrm>
            <a:off x="10176372" y="5290536"/>
            <a:ext cx="79365" cy="349688"/>
          </a:xfrm>
          <a:prstGeom prst="line">
            <a:avLst/>
          </a:prstGeom>
          <a:ln w="19050">
            <a:solidFill>
              <a:srgbClr val="E06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E1FF965-E0C3-53E4-8CA5-61573DAA8A7A}"/>
              </a:ext>
            </a:extLst>
          </p:cNvPr>
          <p:cNvSpPr txBox="1"/>
          <p:nvPr/>
        </p:nvSpPr>
        <p:spPr>
          <a:xfrm>
            <a:off x="9620843" y="5600837"/>
            <a:ext cx="1574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주변 맛집 및 숙박 정보</a:t>
            </a:r>
          </a:p>
        </p:txBody>
      </p:sp>
    </p:spTree>
    <p:extLst>
      <p:ext uri="{BB962C8B-B14F-4D97-AF65-F5344CB8AC3E}">
        <p14:creationId xmlns:p14="http://schemas.microsoft.com/office/powerpoint/2010/main" val="399213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59866C-574A-80D1-9703-725EED161F2C}"/>
              </a:ext>
            </a:extLst>
          </p:cNvPr>
          <p:cNvSpPr/>
          <p:nvPr/>
        </p:nvSpPr>
        <p:spPr>
          <a:xfrm>
            <a:off x="0" y="0"/>
            <a:ext cx="2673531" cy="200297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5F8EF-599B-27C7-F916-64A8AC77E1F7}"/>
              </a:ext>
            </a:extLst>
          </p:cNvPr>
          <p:cNvSpPr/>
          <p:nvPr/>
        </p:nvSpPr>
        <p:spPr>
          <a:xfrm rot="5400000">
            <a:off x="-1236617" y="1236617"/>
            <a:ext cx="2673531" cy="200297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2C5BE6-6988-4D66-F278-C0EE8DE69F0F}"/>
              </a:ext>
            </a:extLst>
          </p:cNvPr>
          <p:cNvSpPr/>
          <p:nvPr/>
        </p:nvSpPr>
        <p:spPr>
          <a:xfrm rot="16200000">
            <a:off x="10755086" y="5421086"/>
            <a:ext cx="2673531" cy="200297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3B8A8-597F-BDB0-C30A-70786885B764}"/>
              </a:ext>
            </a:extLst>
          </p:cNvPr>
          <p:cNvSpPr/>
          <p:nvPr/>
        </p:nvSpPr>
        <p:spPr>
          <a:xfrm>
            <a:off x="9518469" y="6657703"/>
            <a:ext cx="2673531" cy="200297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F3DA54-C779-3F4E-4890-E8F618A25F1F}"/>
              </a:ext>
            </a:extLst>
          </p:cNvPr>
          <p:cNvSpPr/>
          <p:nvPr/>
        </p:nvSpPr>
        <p:spPr>
          <a:xfrm rot="10800000" flipH="1">
            <a:off x="9518469" y="0"/>
            <a:ext cx="2673531" cy="200297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630E6E-8F82-ED52-9659-677DB46FD69C}"/>
              </a:ext>
            </a:extLst>
          </p:cNvPr>
          <p:cNvSpPr/>
          <p:nvPr/>
        </p:nvSpPr>
        <p:spPr>
          <a:xfrm rot="5400000" flipH="1">
            <a:off x="10755086" y="1236616"/>
            <a:ext cx="2673531" cy="200297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164FF6-4A41-4AA0-D417-ED8E1F4ED3A0}"/>
              </a:ext>
            </a:extLst>
          </p:cNvPr>
          <p:cNvSpPr/>
          <p:nvPr/>
        </p:nvSpPr>
        <p:spPr>
          <a:xfrm rot="16200000">
            <a:off x="-1236618" y="5421086"/>
            <a:ext cx="2673531" cy="200297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7E1AE5-4874-4496-0658-9C57D9D99301}"/>
              </a:ext>
            </a:extLst>
          </p:cNvPr>
          <p:cNvSpPr/>
          <p:nvPr/>
        </p:nvSpPr>
        <p:spPr>
          <a:xfrm>
            <a:off x="0" y="6657703"/>
            <a:ext cx="2673531" cy="200297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ED2CF9-49EC-933C-1251-3AF996EBDB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" b="2145"/>
          <a:stretch/>
        </p:blipFill>
        <p:spPr>
          <a:xfrm>
            <a:off x="3807183" y="1177176"/>
            <a:ext cx="2521238" cy="5029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418546-CD41-ACBC-3463-4B0A28F17911}"/>
              </a:ext>
            </a:extLst>
          </p:cNvPr>
          <p:cNvSpPr txBox="1"/>
          <p:nvPr/>
        </p:nvSpPr>
        <p:spPr>
          <a:xfrm>
            <a:off x="542198" y="651624"/>
            <a:ext cx="3366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인천시 스마트관광 어플 </a:t>
            </a:r>
            <a:endParaRPr lang="en-US" altLang="ko-KR" sz="2400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‘</a:t>
            </a:r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인천</a:t>
            </a:r>
            <a:r>
              <a:rPr lang="en-US" altLang="ko-KR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e</a:t>
            </a:r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지</a:t>
            </a:r>
            <a:r>
              <a:rPr lang="en-US" altLang="ko-KR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’</a:t>
            </a:r>
            <a:endParaRPr lang="ko-KR" altLang="en-US" sz="2400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77724BCD-3235-9F46-3BA7-22A75003BB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3" b="2653"/>
          <a:stretch/>
        </p:blipFill>
        <p:spPr>
          <a:xfrm>
            <a:off x="951257" y="1523341"/>
            <a:ext cx="2323177" cy="46224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6D46174-0B22-8D22-BB20-76DCCC21613F}"/>
              </a:ext>
            </a:extLst>
          </p:cNvPr>
          <p:cNvSpPr txBox="1"/>
          <p:nvPr/>
        </p:nvSpPr>
        <p:spPr>
          <a:xfrm>
            <a:off x="3807183" y="1508887"/>
            <a:ext cx="2521238" cy="246221"/>
          </a:xfrm>
          <a:prstGeom prst="rect">
            <a:avLst/>
          </a:prstGeom>
          <a:noFill/>
          <a:ln w="28575">
            <a:solidFill>
              <a:srgbClr val="E0663D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83F6CEF-D43F-31F0-DF9A-C94CE590C997}"/>
              </a:ext>
            </a:extLst>
          </p:cNvPr>
          <p:cNvSpPr/>
          <p:nvPr/>
        </p:nvSpPr>
        <p:spPr>
          <a:xfrm>
            <a:off x="3807183" y="3852009"/>
            <a:ext cx="2521238" cy="572568"/>
          </a:xfrm>
          <a:prstGeom prst="rect">
            <a:avLst/>
          </a:prstGeom>
          <a:noFill/>
          <a:ln w="28575">
            <a:solidFill>
              <a:srgbClr val="E066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 descr="지도이(가) 표시된 사진&#10;&#10;자동 생성된 설명">
            <a:extLst>
              <a:ext uri="{FF2B5EF4-FFF2-40B4-BE49-F238E27FC236}">
                <a16:creationId xmlns:a16="http://schemas.microsoft.com/office/drawing/2014/main" id="{20B78CF3-E730-D236-CC9D-6A2BB9EF38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7" b="1813"/>
          <a:stretch/>
        </p:blipFill>
        <p:spPr>
          <a:xfrm>
            <a:off x="6829240" y="812147"/>
            <a:ext cx="2088325" cy="41847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55C6AF3-DB87-2912-A518-AD90EE1A7E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1" b="3621"/>
          <a:stretch/>
        </p:blipFill>
        <p:spPr>
          <a:xfrm>
            <a:off x="7906444" y="1523341"/>
            <a:ext cx="2082034" cy="4075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72964C5-7098-1621-D2BF-64B2B01B3F89}"/>
              </a:ext>
            </a:extLst>
          </p:cNvPr>
          <p:cNvSpPr txBox="1"/>
          <p:nvPr/>
        </p:nvSpPr>
        <p:spPr>
          <a:xfrm>
            <a:off x="8990176" y="812147"/>
            <a:ext cx="12249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→ 여행 코스 추천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7A2761-0216-2E2F-A3C5-4D0DA38F6439}"/>
              </a:ext>
            </a:extLst>
          </p:cNvPr>
          <p:cNvSpPr txBox="1"/>
          <p:nvPr/>
        </p:nvSpPr>
        <p:spPr>
          <a:xfrm>
            <a:off x="10007329" y="1697224"/>
            <a:ext cx="1487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→ 여행 가이드북 제공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1870C88-38EF-7661-113C-A9AA0AC45E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098" y="2147793"/>
            <a:ext cx="2071590" cy="3988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3DBC67B-74FE-C94A-8DB5-AE2AED0EEAD9}"/>
              </a:ext>
            </a:extLst>
          </p:cNvPr>
          <p:cNvSpPr txBox="1"/>
          <p:nvPr/>
        </p:nvSpPr>
        <p:spPr>
          <a:xfrm>
            <a:off x="7306490" y="5858881"/>
            <a:ext cx="1683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식당</a:t>
            </a:r>
            <a:r>
              <a:rPr lang="en-US" altLang="ko-KR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, </a:t>
            </a:r>
            <a:r>
              <a:rPr lang="ko-KR" altLang="en-US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카페 등 쿠폰 제공 →</a:t>
            </a:r>
          </a:p>
        </p:txBody>
      </p:sp>
    </p:spTree>
    <p:extLst>
      <p:ext uri="{BB962C8B-B14F-4D97-AF65-F5344CB8AC3E}">
        <p14:creationId xmlns:p14="http://schemas.microsoft.com/office/powerpoint/2010/main" val="3137471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59866C-574A-80D1-9703-725EED161F2C}"/>
              </a:ext>
            </a:extLst>
          </p:cNvPr>
          <p:cNvSpPr/>
          <p:nvPr/>
        </p:nvSpPr>
        <p:spPr>
          <a:xfrm>
            <a:off x="0" y="0"/>
            <a:ext cx="2673531" cy="200297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5F8EF-599B-27C7-F916-64A8AC77E1F7}"/>
              </a:ext>
            </a:extLst>
          </p:cNvPr>
          <p:cNvSpPr/>
          <p:nvPr/>
        </p:nvSpPr>
        <p:spPr>
          <a:xfrm rot="5400000">
            <a:off x="-1236617" y="1236617"/>
            <a:ext cx="2673531" cy="200297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2C5BE6-6988-4D66-F278-C0EE8DE69F0F}"/>
              </a:ext>
            </a:extLst>
          </p:cNvPr>
          <p:cNvSpPr/>
          <p:nvPr/>
        </p:nvSpPr>
        <p:spPr>
          <a:xfrm rot="16200000">
            <a:off x="10755086" y="5421086"/>
            <a:ext cx="2673531" cy="200297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3B8A8-597F-BDB0-C30A-70786885B764}"/>
              </a:ext>
            </a:extLst>
          </p:cNvPr>
          <p:cNvSpPr/>
          <p:nvPr/>
        </p:nvSpPr>
        <p:spPr>
          <a:xfrm>
            <a:off x="9518469" y="6657703"/>
            <a:ext cx="2673531" cy="200297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F3DA54-C779-3F4E-4890-E8F618A25F1F}"/>
              </a:ext>
            </a:extLst>
          </p:cNvPr>
          <p:cNvSpPr/>
          <p:nvPr/>
        </p:nvSpPr>
        <p:spPr>
          <a:xfrm rot="10800000" flipH="1">
            <a:off x="9518469" y="0"/>
            <a:ext cx="2673531" cy="200297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630E6E-8F82-ED52-9659-677DB46FD69C}"/>
              </a:ext>
            </a:extLst>
          </p:cNvPr>
          <p:cNvSpPr/>
          <p:nvPr/>
        </p:nvSpPr>
        <p:spPr>
          <a:xfrm rot="5400000" flipH="1">
            <a:off x="10755086" y="1236616"/>
            <a:ext cx="2673531" cy="200297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164FF6-4A41-4AA0-D417-ED8E1F4ED3A0}"/>
              </a:ext>
            </a:extLst>
          </p:cNvPr>
          <p:cNvSpPr/>
          <p:nvPr/>
        </p:nvSpPr>
        <p:spPr>
          <a:xfrm rot="16200000">
            <a:off x="-1236618" y="5421086"/>
            <a:ext cx="2673531" cy="200297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7E1AE5-4874-4496-0658-9C57D9D99301}"/>
              </a:ext>
            </a:extLst>
          </p:cNvPr>
          <p:cNvSpPr/>
          <p:nvPr/>
        </p:nvSpPr>
        <p:spPr>
          <a:xfrm>
            <a:off x="0" y="6657703"/>
            <a:ext cx="2673531" cy="200297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418546-CD41-ACBC-3463-4B0A28F17911}"/>
              </a:ext>
            </a:extLst>
          </p:cNvPr>
          <p:cNvSpPr txBox="1"/>
          <p:nvPr/>
        </p:nvSpPr>
        <p:spPr>
          <a:xfrm>
            <a:off x="524478" y="574263"/>
            <a:ext cx="3944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서울시 스마트관광 웹사이트</a:t>
            </a:r>
            <a:br>
              <a:rPr lang="en-US" altLang="ko-KR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</a:br>
            <a:r>
              <a:rPr lang="en-US" altLang="ko-KR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‘</a:t>
            </a:r>
            <a:r>
              <a:rPr lang="ko-KR" altLang="en-US" sz="2400" dirty="0" err="1">
                <a:latin typeface="THE정고딕140" panose="02020603020101020101" pitchFamily="18" charset="-127"/>
                <a:ea typeface="THE정고딕140" panose="02020603020101020101" pitchFamily="18" charset="-127"/>
              </a:rPr>
              <a:t>비짓서울</a:t>
            </a:r>
            <a:r>
              <a:rPr lang="en-US" altLang="ko-KR" sz="24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(Visit Seoul)’</a:t>
            </a:r>
            <a:endParaRPr lang="ko-KR" altLang="en-US" sz="2400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419F3D-8A97-8CA2-B6A6-B084ACD2DA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1" b="9657"/>
          <a:stretch/>
        </p:blipFill>
        <p:spPr>
          <a:xfrm>
            <a:off x="881937" y="1569991"/>
            <a:ext cx="2581753" cy="47137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8E54D8-11C6-C479-8CFC-DD31C1881ECA}"/>
              </a:ext>
            </a:extLst>
          </p:cNvPr>
          <p:cNvSpPr txBox="1"/>
          <p:nvPr/>
        </p:nvSpPr>
        <p:spPr>
          <a:xfrm>
            <a:off x="3799040" y="1094478"/>
            <a:ext cx="2496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https://www.visitseoul.net/index</a:t>
            </a:r>
            <a:endParaRPr lang="ko-KR" altLang="en-US" sz="10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pic>
        <p:nvPicPr>
          <p:cNvPr id="40" name="그림 39" descr="테이블이(가) 표시된 사진&#10;&#10;자동 생성된 설명">
            <a:extLst>
              <a:ext uri="{FF2B5EF4-FFF2-40B4-BE49-F238E27FC236}">
                <a16:creationId xmlns:a16="http://schemas.microsoft.com/office/drawing/2014/main" id="{11D9D9F9-B212-5B1D-2837-87795C5B13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333" y="1405260"/>
            <a:ext cx="2953613" cy="431797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111ACE0-3872-A67E-DC31-EA1B319C9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965" y="1654834"/>
            <a:ext cx="2877962" cy="486416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D84E615-13A7-5397-661B-1C5E4DE836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570" y="955408"/>
            <a:ext cx="2504512" cy="4947184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D5E7F0-C884-CAB8-3108-78822378768B}"/>
              </a:ext>
            </a:extLst>
          </p:cNvPr>
          <p:cNvSpPr/>
          <p:nvPr/>
        </p:nvSpPr>
        <p:spPr>
          <a:xfrm>
            <a:off x="5382964" y="5177306"/>
            <a:ext cx="2142582" cy="1038949"/>
          </a:xfrm>
          <a:prstGeom prst="rect">
            <a:avLst/>
          </a:prstGeom>
          <a:noFill/>
          <a:ln w="38100">
            <a:solidFill>
              <a:srgbClr val="E066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BE1A3F-5672-F25F-A595-653EB14CFD4F}"/>
              </a:ext>
            </a:extLst>
          </p:cNvPr>
          <p:cNvSpPr txBox="1"/>
          <p:nvPr/>
        </p:nvSpPr>
        <p:spPr>
          <a:xfrm>
            <a:off x="4469192" y="6037516"/>
            <a:ext cx="912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키워드 추천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5E78C95-3D49-4920-7BA6-E05730DE95A2}"/>
              </a:ext>
            </a:extLst>
          </p:cNvPr>
          <p:cNvCxnSpPr>
            <a:cxnSpLocks/>
          </p:cNvCxnSpPr>
          <p:nvPr/>
        </p:nvCxnSpPr>
        <p:spPr>
          <a:xfrm flipV="1">
            <a:off x="5100875" y="5943875"/>
            <a:ext cx="281127" cy="93641"/>
          </a:xfrm>
          <a:prstGeom prst="line">
            <a:avLst/>
          </a:prstGeom>
          <a:ln w="38100">
            <a:solidFill>
              <a:srgbClr val="E06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224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B8FFF87-AB8C-C607-139B-DE350213A102}"/>
              </a:ext>
            </a:extLst>
          </p:cNvPr>
          <p:cNvSpPr/>
          <p:nvPr/>
        </p:nvSpPr>
        <p:spPr>
          <a:xfrm>
            <a:off x="1" y="1"/>
            <a:ext cx="6096000" cy="6857999"/>
          </a:xfrm>
          <a:prstGeom prst="rect">
            <a:avLst/>
          </a:prstGeom>
          <a:solidFill>
            <a:srgbClr val="E066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B1011F-8822-C631-06AC-486C920EEB9E}"/>
              </a:ext>
            </a:extLst>
          </p:cNvPr>
          <p:cNvSpPr txBox="1"/>
          <p:nvPr/>
        </p:nvSpPr>
        <p:spPr>
          <a:xfrm>
            <a:off x="7927401" y="1065946"/>
            <a:ext cx="29134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함안군</a:t>
            </a:r>
            <a:br>
              <a:rPr lang="en-US" altLang="ko-KR" sz="4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</a:br>
            <a:r>
              <a:rPr lang="ko-KR" altLang="en-US" sz="4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스마트 관광</a:t>
            </a:r>
            <a:br>
              <a:rPr lang="en-US" altLang="ko-KR" sz="4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</a:br>
            <a:r>
              <a:rPr lang="ko-KR" altLang="en-US" sz="4000" dirty="0">
                <a:latin typeface="THE정고딕140" panose="02020603020101020101" pitchFamily="18" charset="-127"/>
                <a:ea typeface="THE정고딕140" panose="02020603020101020101" pitchFamily="18" charset="-127"/>
              </a:rPr>
              <a:t>웹사이트</a:t>
            </a:r>
            <a:endParaRPr lang="en-US" altLang="ko-KR" sz="4000" dirty="0"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90C46-6303-5303-163A-DF7B07033A41}"/>
              </a:ext>
            </a:extLst>
          </p:cNvPr>
          <p:cNvSpPr txBox="1"/>
          <p:nvPr/>
        </p:nvSpPr>
        <p:spPr>
          <a:xfrm>
            <a:off x="6734184" y="3575693"/>
            <a:ext cx="52998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‘</a:t>
            </a:r>
            <a:r>
              <a:rPr lang="ko-KR" altLang="en-US" sz="50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함안 함 안 갈래</a:t>
            </a:r>
            <a:r>
              <a:rPr lang="en-US" altLang="ko-KR" sz="50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?’</a:t>
            </a:r>
            <a:endParaRPr lang="ko-KR" altLang="en-US" sz="50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8565C8FF-BBF0-4FD9-1FF5-2BA9F0EFA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3" y="733565"/>
            <a:ext cx="4993260" cy="874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9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marR="0" indent="0" algn="just" fontAlgn="base" latinLnBrk="1">
          <a:lnSpc>
            <a:spcPct val="160000"/>
          </a:lnSpc>
          <a:spcBef>
            <a:spcPts val="0"/>
          </a:spcBef>
          <a:spcAft>
            <a:spcPts val="0"/>
          </a:spcAft>
          <a:defRPr sz="1600" kern="0" spc="0" dirty="0">
            <a:solidFill>
              <a:srgbClr val="000000"/>
            </a:solidFill>
            <a:effectLst/>
            <a:latin typeface="THE정고딕110"/>
            <a:ea typeface="THE정고딕11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2606</Words>
  <Application>Microsoft Office PowerPoint</Application>
  <PresentationFormat>와이드스크린</PresentationFormat>
  <Paragraphs>231</Paragraphs>
  <Slides>40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THE정고딕160</vt:lpstr>
      <vt:lpstr>Wingdings</vt:lpstr>
      <vt:lpstr>THE정고딕110</vt:lpstr>
      <vt:lpstr>맑은 고딕</vt:lpstr>
      <vt:lpstr>Arial</vt:lpstr>
      <vt:lpstr>THE정고딕140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정유정(학부생-정치외교학과)</dc:creator>
  <cp:lastModifiedBy>정유정(학부생-정치외교학과)</cp:lastModifiedBy>
  <cp:revision>141</cp:revision>
  <dcterms:created xsi:type="dcterms:W3CDTF">2022-08-15T08:06:03Z</dcterms:created>
  <dcterms:modified xsi:type="dcterms:W3CDTF">2022-09-27T03:43:00Z</dcterms:modified>
  <cp:version/>
</cp:coreProperties>
</file>